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98" r:id="rId4"/>
    <p:sldId id="296" r:id="rId5"/>
    <p:sldId id="281" r:id="rId6"/>
    <p:sldId id="282" r:id="rId7"/>
    <p:sldId id="266" r:id="rId8"/>
    <p:sldId id="265" r:id="rId9"/>
    <p:sldId id="299" r:id="rId10"/>
    <p:sldId id="268" r:id="rId11"/>
    <p:sldId id="269" r:id="rId12"/>
    <p:sldId id="300" r:id="rId13"/>
    <p:sldId id="271" r:id="rId14"/>
    <p:sldId id="301" r:id="rId15"/>
    <p:sldId id="273" r:id="rId16"/>
    <p:sldId id="274" r:id="rId17"/>
    <p:sldId id="302" r:id="rId18"/>
    <p:sldId id="29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7DB7-F016-7B47-8714-3469F738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62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ECB2-CDFD-BB45-9922-8309FE037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49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408496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Discuss the 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43499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this book’s approach was – we know what it is – how can it be useful, how can we measure it, how can we increase it? It’s NOT a fixed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325564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58% of performance in jobs. 90% of successful people are higher in EQ – 20% of low performers are high in EQ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skill shapes effectiveness in all of the others, but requires a level of vulnerability.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suggests we have about 50,000 thoughts every day. Those can trigger responses – being aware of this, and working to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 to this skill is observation – give your full attention to others, using a variety of senses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name is personal -  you are acknowledging them as an individual and giving them value. Reading the room involves watching what perhaps is not being said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BPM Emotional Intelligence:            Why it Matters!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E1E-CF97-CC46-A697-1E8AAD237447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4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7847-1EA0-3645-B39B-686540AE28F3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249D-57BF-6049-B169-E2363E9D2DE9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3030-BC8D-7145-827C-E502A5C8388E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C62F-7214-3B47-912E-56AF1F4AC7AD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F65B-8445-774D-9E75-F5F96EEDB2A7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F2D-AEC1-554F-A6A5-CBE58FC191CD}" type="datetime1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8DDC-6820-1C4C-A905-DFE05B020980}" type="datetime1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A14D-C557-A841-96E3-221D0B50A00D}" type="datetime1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369-2AC1-0441-A63B-2201AC127974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1023CCA-39F4-3249-B525-6F0EAE657945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17C6-6EEF-514B-885E-8E1ABCC299BE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growth.com/pdf/four_quadrant_model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2.kqed.org/mindshift/2015/06/22/a-simple-exercise-to-strengthen-emotional-intelligence-in-tea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fu.ca/~jcnesbit/EDUC220/ThinkPaper/Waterhouse2006.pdf" TargetMode="External"/><Relationship Id="rId5" Type="http://schemas.openxmlformats.org/officeDocument/2006/relationships/hyperlink" Target="http://www.danielgoleman.info/topics/emotional-intelligence/" TargetMode="External"/><Relationship Id="rId4" Type="http://schemas.openxmlformats.org/officeDocument/2006/relationships/hyperlink" Target="http://alliance.la.asu.edu/temporary/students/katie/MultipleIntelligenceEmotion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836" y="606175"/>
            <a:ext cx="7342188" cy="2589087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r>
              <a:rPr lang="en-US" sz="4800" dirty="0"/>
              <a:t>Emotional Intelligence: Why it Matters!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01092"/>
            <a:ext cx="7342188" cy="2379836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2024 Best Practices in Ministry</a:t>
            </a:r>
            <a:endParaRPr lang="en-US" dirty="0"/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Dr. Beth Pester, Concordia University, Nebraska </a:t>
            </a:r>
          </a:p>
          <a:p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(developed in cooperation with Katie </a:t>
            </a:r>
            <a:r>
              <a:rPr lang="en-US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bockelman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Lincoln Lutheran, Lincoln, NE)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7FB5E82-0D14-E636-6C7D-92C839CE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1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#2 – Self-Management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183" y="1269656"/>
            <a:ext cx="3566160" cy="46762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Emotional self-control</a:t>
            </a:r>
            <a:r>
              <a:rPr lang="en-US" dirty="0"/>
              <a:t>: Keeping disruptive emotions in check </a:t>
            </a:r>
          </a:p>
          <a:p>
            <a:r>
              <a:rPr lang="en-US" b="1" dirty="0"/>
              <a:t>Integrity</a:t>
            </a:r>
            <a:r>
              <a:rPr lang="en-US" dirty="0"/>
              <a:t>: Maintaining high standards of honesty and ethics at all times </a:t>
            </a:r>
          </a:p>
          <a:p>
            <a:r>
              <a:rPr lang="en-US" b="1" dirty="0"/>
              <a:t>Innovation &amp; creativity</a:t>
            </a:r>
            <a:r>
              <a:rPr lang="en-US" dirty="0"/>
              <a:t>: Actively pursuing new approaches and ideas </a:t>
            </a:r>
          </a:p>
          <a:p>
            <a:r>
              <a:rPr lang="en-US" b="1" dirty="0"/>
              <a:t>Initiative &amp; motivation for action</a:t>
            </a:r>
            <a:r>
              <a:rPr lang="en-US" dirty="0"/>
              <a:t>: Readiness to act on opportunities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index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9500" y="2696740"/>
            <a:ext cx="3125788" cy="2072533"/>
          </a:xfrm>
        </p:spPr>
      </p:pic>
      <p:sp>
        <p:nvSpPr>
          <p:cNvPr id="5" name="TextBox 4"/>
          <p:cNvSpPr txBox="1"/>
          <p:nvPr/>
        </p:nvSpPr>
        <p:spPr>
          <a:xfrm>
            <a:off x="1376362" y="627338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Managing ones' internal states, reactions, and tendencies in a positive and flexible way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537AF25-A8A5-01DB-FFA3-984C59F0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74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241" y="2086243"/>
            <a:ext cx="3566160" cy="3927475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/>
              <a:t>Resilience </a:t>
            </a:r>
          </a:p>
          <a:p>
            <a:pPr lvl="1"/>
            <a:r>
              <a:rPr lang="en-US" dirty="0"/>
              <a:t>Perseverance and diligence in the face of setbacks</a:t>
            </a:r>
          </a:p>
          <a:p>
            <a:r>
              <a:rPr lang="en-US" sz="2300" b="1" dirty="0"/>
              <a:t>Drive to Achieve</a:t>
            </a:r>
          </a:p>
          <a:p>
            <a:pPr lvl="1"/>
            <a:r>
              <a:rPr lang="en-US" dirty="0"/>
              <a:t>Striving to meet standard of excellence</a:t>
            </a:r>
          </a:p>
          <a:p>
            <a:r>
              <a:rPr lang="en-US" sz="2300" b="1" dirty="0"/>
              <a:t>Stress Management</a:t>
            </a:r>
          </a:p>
          <a:p>
            <a:pPr lvl="1"/>
            <a:r>
              <a:rPr lang="en-US" dirty="0"/>
              <a:t>Work calmly under stress and pressure</a:t>
            </a:r>
          </a:p>
          <a:p>
            <a:r>
              <a:rPr lang="en-US" sz="2300" b="1" dirty="0"/>
              <a:t>Realistic Optimism</a:t>
            </a:r>
          </a:p>
          <a:p>
            <a:pPr lvl="1"/>
            <a:r>
              <a:rPr lang="en-US" dirty="0"/>
              <a:t>Expecting success, persisting in achieving goals despite obstacles and setbacks</a:t>
            </a:r>
          </a:p>
          <a:p>
            <a:r>
              <a:rPr lang="en-US" sz="2300" b="1" dirty="0"/>
              <a:t>Being Intentional</a:t>
            </a:r>
          </a:p>
          <a:p>
            <a:pPr lvl="1"/>
            <a:r>
              <a:rPr lang="en-US" dirty="0"/>
              <a:t>Thinking and acting “on purpose”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523" y="608915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Managing ones' internal states, reactions, and tendencies in a positive and flexible way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ppde01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50" y="2245760"/>
            <a:ext cx="5080000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ED971-9FA8-9271-8D0E-683545BB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01BE5-62E8-EE0F-2DA2-F4DCCB1E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80" y="635588"/>
            <a:ext cx="6571343" cy="1059305"/>
          </a:xfrm>
        </p:spPr>
        <p:txBody>
          <a:bodyPr>
            <a:normAutofit/>
          </a:bodyPr>
          <a:lstStyle/>
          <a:p>
            <a:r>
              <a:rPr lang="en-US" sz="2600" dirty="0"/>
              <a:t>Competency #2 – Self-Management </a:t>
            </a:r>
          </a:p>
        </p:txBody>
      </p:sp>
    </p:spTree>
    <p:extLst>
      <p:ext uri="{BB962C8B-B14F-4D97-AF65-F5344CB8AC3E}">
        <p14:creationId xmlns:p14="http://schemas.microsoft.com/office/powerpoint/2010/main" val="213386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E403-2BF2-9B2B-7CDA-C945AEBD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1215857"/>
            <a:ext cx="7176527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Self-management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B35A-6805-BEF1-F7D8-62B96DAA2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518982" cy="3437560"/>
          </a:xfrm>
        </p:spPr>
        <p:txBody>
          <a:bodyPr/>
          <a:lstStyle/>
          <a:p>
            <a:r>
              <a:rPr lang="en-US" dirty="0"/>
              <a:t>The value of breathing right, sleeping right</a:t>
            </a:r>
          </a:p>
          <a:p>
            <a:r>
              <a:rPr lang="en-US" dirty="0"/>
              <a:t>Recognize what your inner voice is telling you</a:t>
            </a:r>
          </a:p>
          <a:p>
            <a:r>
              <a:rPr lang="en-US" dirty="0"/>
              <a:t>Be solution-focused rather than problem-focused</a:t>
            </a:r>
          </a:p>
          <a:p>
            <a:r>
              <a:rPr lang="en-US" dirty="0"/>
              <a:t>Learn lessons from those you encounter</a:t>
            </a:r>
          </a:p>
          <a:p>
            <a:r>
              <a:rPr lang="en-US" dirty="0"/>
              <a:t>Involve others in your progress - accountability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59FEFC-E71D-826A-46DE-C561720C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5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#3 – Social Awareness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552713"/>
            <a:ext cx="3815820" cy="4296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Empathy</a:t>
            </a:r>
            <a:r>
              <a:rPr lang="en-US" dirty="0"/>
              <a:t>: Sensing the feelings and perspectives of others, and taking an active interest in their concerns </a:t>
            </a:r>
          </a:p>
          <a:p>
            <a:r>
              <a:rPr lang="en-US" b="1" dirty="0"/>
              <a:t>Service ethic</a:t>
            </a:r>
            <a:r>
              <a:rPr lang="en-US" dirty="0"/>
              <a:t>: Anticipating, recognizing, and meeting the needs of others</a:t>
            </a:r>
            <a:endParaRPr lang="en-US" b="1" dirty="0"/>
          </a:p>
          <a:p>
            <a:r>
              <a:rPr lang="en-US" b="1" dirty="0"/>
              <a:t>Organizational awareness</a:t>
            </a:r>
            <a:r>
              <a:rPr lang="en-US" dirty="0"/>
              <a:t>: Reading a group's emotional currents and recognizing leaders in the group</a:t>
            </a:r>
          </a:p>
          <a:p>
            <a:endParaRPr lang="en-US" dirty="0"/>
          </a:p>
        </p:txBody>
      </p:sp>
      <p:pic>
        <p:nvPicPr>
          <p:cNvPr id="9" name="Content Placeholder 8" descr="Fotolia_62901519_Empathy-Word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99" b="-32599"/>
          <a:stretch/>
        </p:blipFill>
        <p:spPr>
          <a:xfrm>
            <a:off x="4648199" y="1572166"/>
            <a:ext cx="3566160" cy="4503197"/>
          </a:xfrm>
        </p:spPr>
      </p:pic>
      <p:sp>
        <p:nvSpPr>
          <p:cNvPr id="5" name="TextBox 4"/>
          <p:cNvSpPr txBox="1"/>
          <p:nvPr/>
        </p:nvSpPr>
        <p:spPr>
          <a:xfrm>
            <a:off x="1443491" y="80489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Awareness and understanding of others’ feelings, needs, and concerns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CCB87E4-D415-2502-D913-412F8388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5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8275-75DB-6F2E-709F-34971978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60" y="1273130"/>
            <a:ext cx="6971044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E4FAE-3B60-9110-7867-926A06616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539530" cy="3437560"/>
          </a:xfrm>
        </p:spPr>
        <p:txBody>
          <a:bodyPr/>
          <a:lstStyle/>
          <a:p>
            <a:r>
              <a:rPr lang="en-US" dirty="0"/>
              <a:t>Greet people by name</a:t>
            </a:r>
          </a:p>
          <a:p>
            <a:r>
              <a:rPr lang="en-US" dirty="0"/>
              <a:t>Read the room</a:t>
            </a:r>
          </a:p>
          <a:p>
            <a:r>
              <a:rPr lang="en-US" dirty="0"/>
              <a:t>Timing is important</a:t>
            </a:r>
          </a:p>
          <a:p>
            <a:r>
              <a:rPr lang="en-US" dirty="0"/>
              <a:t>Clear away the clutter</a:t>
            </a:r>
          </a:p>
          <a:p>
            <a:r>
              <a:rPr lang="en-US" dirty="0"/>
              <a:t>Empathy – walk in their shoes</a:t>
            </a:r>
          </a:p>
          <a:p>
            <a:r>
              <a:rPr lang="en-US" dirty="0"/>
              <a:t>Practice active listening skills</a:t>
            </a:r>
          </a:p>
          <a:p>
            <a:r>
              <a:rPr lang="en-US" dirty="0"/>
              <a:t>Check for accurate perceptions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346774-909D-BDF3-CA79-2B4C2F6E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737" y="405941"/>
            <a:ext cx="8811609" cy="1339850"/>
          </a:xfrm>
        </p:spPr>
        <p:txBody>
          <a:bodyPr>
            <a:normAutofit/>
          </a:bodyPr>
          <a:lstStyle/>
          <a:p>
            <a:r>
              <a:rPr lang="en-US" sz="2400" dirty="0"/>
              <a:t>Competency #4 – Social Skills and</a:t>
            </a:r>
            <a:br>
              <a:rPr lang="en-US" sz="2400" dirty="0"/>
            </a:br>
            <a:r>
              <a:rPr lang="en-US" sz="2400" dirty="0"/>
              <a:t>Relationship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752600"/>
            <a:ext cx="3566160" cy="4127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Developing others</a:t>
            </a:r>
            <a:r>
              <a:rPr lang="en-US" dirty="0"/>
              <a:t>: Identifying others' development needs and bolstering their abilities </a:t>
            </a:r>
          </a:p>
          <a:p>
            <a:r>
              <a:rPr lang="en-US" b="1" dirty="0"/>
              <a:t>Communication</a:t>
            </a:r>
            <a:r>
              <a:rPr lang="en-US" dirty="0"/>
              <a:t>: Listening attentively and fostering open dialogue </a:t>
            </a:r>
          </a:p>
          <a:p>
            <a:r>
              <a:rPr lang="en-US" b="1" dirty="0"/>
              <a:t>Influence</a:t>
            </a:r>
            <a:r>
              <a:rPr lang="en-US" dirty="0"/>
              <a:t>: Utilizing effective strategies to communicate ideas and options</a:t>
            </a:r>
          </a:p>
          <a:p>
            <a:r>
              <a:rPr lang="en-US" b="1" dirty="0"/>
              <a:t>Conflict management</a:t>
            </a:r>
            <a:r>
              <a:rPr lang="en-US" dirty="0"/>
              <a:t>: Negotiating and resolving disagreements </a:t>
            </a:r>
          </a:p>
          <a:p>
            <a:endParaRPr lang="en-US" dirty="0"/>
          </a:p>
        </p:txBody>
      </p:sp>
      <p:pic>
        <p:nvPicPr>
          <p:cNvPr id="6" name="Content Placeholder 5" descr="communication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-1009" r="8036" b="-3767"/>
          <a:stretch/>
        </p:blipFill>
        <p:spPr>
          <a:xfrm>
            <a:off x="3874741" y="2502784"/>
            <a:ext cx="4797120" cy="2663973"/>
          </a:xfrm>
        </p:spPr>
      </p:pic>
      <p:sp>
        <p:nvSpPr>
          <p:cNvPr id="5" name="TextBox 4"/>
          <p:cNvSpPr txBox="1"/>
          <p:nvPr/>
        </p:nvSpPr>
        <p:spPr>
          <a:xfrm>
            <a:off x="1468818" y="337202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Adeptness at inducing desirable responses in others – building relationships that grow and last 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4390351-2E2A-3FFE-29B0-054618F3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06" y="371837"/>
            <a:ext cx="7335676" cy="1339850"/>
          </a:xfrm>
        </p:spPr>
        <p:txBody>
          <a:bodyPr>
            <a:normAutofit/>
          </a:bodyPr>
          <a:lstStyle/>
          <a:p>
            <a:r>
              <a:rPr lang="en-US" sz="2400" dirty="0"/>
              <a:t>Competency #4 – Social Skills/Relationship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61" y="1572166"/>
            <a:ext cx="3888581" cy="40991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Leadership</a:t>
            </a:r>
            <a:r>
              <a:rPr lang="en-US" dirty="0"/>
              <a:t>: Inspiring, guiding and mobilizing individuals and groups</a:t>
            </a:r>
          </a:p>
          <a:p>
            <a:r>
              <a:rPr lang="en-US" b="1" dirty="0"/>
              <a:t>Building Bonds</a:t>
            </a:r>
            <a:r>
              <a:rPr lang="en-US" dirty="0"/>
              <a:t>: Nurturing and maintaining relationships, connecting with others on a deeper rather than superficial level. </a:t>
            </a:r>
          </a:p>
          <a:p>
            <a:r>
              <a:rPr lang="en-US" b="1" dirty="0"/>
              <a:t>Teamwork &amp; Collaboration</a:t>
            </a:r>
            <a:r>
              <a:rPr lang="en-US" dirty="0"/>
              <a:t>: Working with others toward shared goals. </a:t>
            </a:r>
          </a:p>
          <a:p>
            <a:r>
              <a:rPr lang="en-US" b="1" dirty="0"/>
              <a:t>Building Trust: </a:t>
            </a:r>
            <a:r>
              <a:rPr lang="en-US" dirty="0"/>
              <a:t>Being trustworthy and ethical when working and relating to others</a:t>
            </a:r>
          </a:p>
        </p:txBody>
      </p:sp>
      <p:pic>
        <p:nvPicPr>
          <p:cNvPr id="6" name="Content Placeholder 5" descr="10bb177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02" b="-32502"/>
          <a:stretch/>
        </p:blipFill>
        <p:spPr>
          <a:xfrm>
            <a:off x="4648199" y="1572166"/>
            <a:ext cx="3566160" cy="4503197"/>
          </a:xfrm>
        </p:spPr>
      </p:pic>
      <p:sp>
        <p:nvSpPr>
          <p:cNvPr id="5" name="TextBox 4"/>
          <p:cNvSpPr txBox="1"/>
          <p:nvPr/>
        </p:nvSpPr>
        <p:spPr>
          <a:xfrm>
            <a:off x="1315606" y="37183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Adeptness at inducing desirable responses in others 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5229F3-E9BE-5926-A3D7-1EC09AD9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1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227-B408-0A13-C1BA-53A20976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876851"/>
            <a:ext cx="6571343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social skills/Relationship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115B-FB6B-5155-58FC-E231B25D8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257019" cy="3437560"/>
          </a:xfrm>
        </p:spPr>
        <p:txBody>
          <a:bodyPr/>
          <a:lstStyle/>
          <a:p>
            <a:r>
              <a:rPr lang="en-US" dirty="0"/>
              <a:t>Be open about yourself, curious about others</a:t>
            </a:r>
          </a:p>
          <a:p>
            <a:r>
              <a:rPr lang="en-US" dirty="0"/>
              <a:t>Avoid giving mixed signals</a:t>
            </a:r>
          </a:p>
          <a:p>
            <a:r>
              <a:rPr lang="en-US" dirty="0"/>
              <a:t>Acknowledge the feelings of others</a:t>
            </a:r>
          </a:p>
          <a:p>
            <a:r>
              <a:rPr lang="en-US" dirty="0"/>
              <a:t>Using polite phrases goes a long way</a:t>
            </a:r>
          </a:p>
          <a:p>
            <a:r>
              <a:rPr lang="en-US" dirty="0"/>
              <a:t>Receive feedback gracefully</a:t>
            </a:r>
          </a:p>
          <a:p>
            <a:r>
              <a:rPr lang="en-US" dirty="0"/>
              <a:t>Don’t avoid things that are difficult</a:t>
            </a:r>
          </a:p>
          <a:p>
            <a:r>
              <a:rPr lang="en-US" dirty="0"/>
              <a:t>Feedback should address the problem, not the person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13B5008-C86F-0C80-C9CF-30F94178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9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91711"/>
            <a:ext cx="6571343" cy="1059305"/>
          </a:xfrm>
        </p:spPr>
        <p:txBody>
          <a:bodyPr>
            <a:normAutofit/>
          </a:bodyPr>
          <a:lstStyle/>
          <a:p>
            <a:r>
              <a:rPr lang="en-US" sz="2800" dirty="0"/>
              <a:t>Why it Matters……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537" y="1022684"/>
            <a:ext cx="8355263" cy="5086016"/>
          </a:xfrm>
        </p:spPr>
        <p:txBody>
          <a:bodyPr>
            <a:normAutofit fontScale="92500" lnSpcReduction="10000"/>
          </a:bodyPr>
          <a:lstStyle/>
          <a:p>
            <a:pPr marL="350838" lvl="1" indent="0" algn="ctr">
              <a:buNone/>
            </a:pPr>
            <a:r>
              <a:rPr lang="en-US" sz="2800" b="1" dirty="0"/>
              <a:t>Jesus placed a high value on relationships. 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r>
              <a:rPr lang="en-US" sz="2000" b="1" u="sng" dirty="0"/>
              <a:t>The vertical relationship we have with God</a:t>
            </a:r>
          </a:p>
          <a:p>
            <a:pPr lvl="1"/>
            <a:r>
              <a:rPr lang="en-US" b="1" dirty="0"/>
              <a:t>He is the one who has restored our relationship with the Father through his death and resurrection. </a:t>
            </a:r>
          </a:p>
          <a:p>
            <a:pPr lvl="1"/>
            <a:r>
              <a:rPr lang="en-US" b="1" dirty="0"/>
              <a:t>He continues to equip and strengthen us in our relationship with Him through the Word and Sacrament. </a:t>
            </a:r>
          </a:p>
          <a:p>
            <a:pPr lvl="1"/>
            <a:r>
              <a:rPr lang="en-US" b="1" dirty="0"/>
              <a:t>When we are strengthened in our relationship with him, we are more ready to serve others. - </a:t>
            </a:r>
            <a:r>
              <a:rPr lang="en-US" b="1" i="1" dirty="0"/>
              <a:t>Romans 5</a:t>
            </a:r>
          </a:p>
          <a:p>
            <a:pPr marL="350838" lvl="1" indent="0">
              <a:buNone/>
            </a:pPr>
            <a:r>
              <a:rPr lang="en-US" dirty="0"/>
              <a:t>	</a:t>
            </a:r>
          </a:p>
          <a:p>
            <a:pPr marL="350838" lvl="1" indent="0">
              <a:buNone/>
            </a:pPr>
            <a:r>
              <a:rPr lang="en-US" sz="2000" b="1" u="sng" dirty="0"/>
              <a:t>The horizontal relationship we have with others</a:t>
            </a:r>
            <a:r>
              <a:rPr lang="en-US" sz="2000" b="1" dirty="0"/>
              <a:t>: students, parents, other staff members, our own families</a:t>
            </a:r>
          </a:p>
          <a:p>
            <a:pPr lvl="1"/>
            <a:r>
              <a:rPr lang="en-US" b="1" dirty="0"/>
              <a:t>He shows us how to love others, putting their needs ahead of our own. </a:t>
            </a:r>
          </a:p>
          <a:p>
            <a:pPr lvl="1"/>
            <a:r>
              <a:rPr lang="en-US" b="1" dirty="0"/>
              <a:t>He gives us examples of how to solve conflict. </a:t>
            </a:r>
          </a:p>
          <a:p>
            <a:pPr lvl="1"/>
            <a:r>
              <a:rPr lang="en-US" b="1" dirty="0"/>
              <a:t>He provides other believers in His Church to encourage us.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i="1" dirty="0"/>
              <a:t>Ephesians 4</a:t>
            </a:r>
          </a:p>
          <a:p>
            <a:pPr marL="35083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737B9EC-E156-DDE5-199B-5CB31ED1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0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97" y="352457"/>
            <a:ext cx="6571343" cy="10492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97" y="1160809"/>
            <a:ext cx="7345363" cy="45363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Allen, G. (2015). A simple exercise to strengthen emotional intelligence on teams.  </a:t>
            </a:r>
            <a:r>
              <a:rPr lang="en-US" i="1" dirty="0"/>
              <a:t>Mind/Shift: How We Will Learn.  </a:t>
            </a:r>
            <a:r>
              <a:rPr lang="en-US" dirty="0"/>
              <a:t>Retrieved from </a:t>
            </a:r>
            <a:r>
              <a:rPr lang="en-US" u="sng" dirty="0">
                <a:hlinkClick r:id="rId2"/>
              </a:rPr>
              <a:t>http://ww2.kqed.org/mindshift/2015/06/22/a-simple-exercise-to-strengthen-emotional-intelligence-in-teams/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Belsten</a:t>
            </a:r>
            <a:r>
              <a:rPr lang="en-US" dirty="0"/>
              <a:t>, L. (2009). Four-quadrant model of emotional intelligence. Retrieved from </a:t>
            </a:r>
            <a:r>
              <a:rPr lang="en-US" u="sng" dirty="0">
                <a:hlinkClick r:id="rId3"/>
              </a:rPr>
              <a:t>http://smartgrowth.com/pdf/four_quadrant_model.pdf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Bradberry, T. , Greaves, J. (2009). </a:t>
            </a:r>
            <a:r>
              <a:rPr lang="en-US" i="1" dirty="0"/>
              <a:t>Emotional intelligence 2.0</a:t>
            </a:r>
            <a:r>
              <a:rPr lang="en-US" dirty="0"/>
              <a:t>. Talent Smart. </a:t>
            </a:r>
          </a:p>
          <a:p>
            <a:pPr marL="0" indent="0">
              <a:buNone/>
            </a:pPr>
            <a:r>
              <a:rPr lang="en-US" dirty="0" err="1"/>
              <a:t>Cherniss</a:t>
            </a:r>
            <a:r>
              <a:rPr lang="en-US" dirty="0"/>
              <a:t>, C. , </a:t>
            </a:r>
            <a:r>
              <a:rPr lang="en-US" dirty="0" err="1"/>
              <a:t>Extein</a:t>
            </a:r>
            <a:r>
              <a:rPr lang="en-US" dirty="0"/>
              <a:t>, M., </a:t>
            </a:r>
            <a:r>
              <a:rPr lang="en-US" dirty="0" err="1"/>
              <a:t>Goleman</a:t>
            </a:r>
            <a:r>
              <a:rPr lang="en-US" dirty="0"/>
              <a:t>, D., </a:t>
            </a:r>
            <a:r>
              <a:rPr lang="en-US" dirty="0" err="1"/>
              <a:t>Weissber</a:t>
            </a:r>
            <a:r>
              <a:rPr lang="en-US" dirty="0"/>
              <a:t>, R. (2006) Emotional intelligence: What does the research really indicate?  </a:t>
            </a:r>
            <a:r>
              <a:rPr lang="en-US" i="1" dirty="0"/>
              <a:t>Educational Psychologist </a:t>
            </a:r>
            <a:r>
              <a:rPr lang="en-US" dirty="0"/>
              <a:t>41(4), 239-245.   Retrieved from </a:t>
            </a:r>
            <a:r>
              <a:rPr lang="en-US" u="sng" dirty="0">
                <a:hlinkClick r:id="rId4"/>
              </a:rPr>
              <a:t>http://alliance.la.asu.edu/temporary/students/katie/MultipleIntelligenceEmotional.pdf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Goleman</a:t>
            </a:r>
            <a:r>
              <a:rPr lang="en-US" dirty="0"/>
              <a:t>, D. (1995, 2002, 2005) Emotional intelligence. Retrieved from </a:t>
            </a:r>
            <a:r>
              <a:rPr lang="en-US" u="sng" dirty="0">
                <a:hlinkClick r:id="rId5"/>
              </a:rPr>
              <a:t>http://www.danielgoleman.info/topics/emotional-intelligence/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Waterhouse, L. (2006) Multiple intelligences, the Mozart effect, and emotional intelligence: A critical review. </a:t>
            </a:r>
            <a:r>
              <a:rPr lang="en-US" i="1" dirty="0"/>
              <a:t>Educational Psychologist </a:t>
            </a:r>
            <a:r>
              <a:rPr lang="en-US" dirty="0"/>
              <a:t>41(4), 207-225. Retrieved from </a:t>
            </a:r>
            <a:r>
              <a:rPr lang="en-US" u="sng" dirty="0">
                <a:hlinkClick r:id="rId6"/>
              </a:rPr>
              <a:t>http://www.sfu.ca/~jcnesbit/EDUC220/ThinkPaper/Waterhouse2006.pdf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is social and emotional learning? (2015) CASEL: Collaborative for Academic,</a:t>
            </a:r>
            <a:br>
              <a:rPr lang="en-US" b="1" dirty="0"/>
            </a:br>
            <a:r>
              <a:rPr lang="en-US" dirty="0"/>
              <a:t>Social, and Emotional Learning. Chicago, Il. Retrieved from http://</a:t>
            </a:r>
            <a:r>
              <a:rPr lang="en-US" dirty="0" err="1"/>
              <a:t>www.casel.org</a:t>
            </a:r>
            <a:r>
              <a:rPr lang="en-US" dirty="0"/>
              <a:t>/social-and-emotional-learning/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BCAE2BA-77F6-0FB8-294D-3EF61296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2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657" y="778132"/>
            <a:ext cx="6571343" cy="1059305"/>
          </a:xfrm>
        </p:spPr>
        <p:txBody>
          <a:bodyPr>
            <a:normAutofit/>
          </a:bodyPr>
          <a:lstStyle/>
          <a:p>
            <a:r>
              <a:rPr lang="en-US" dirty="0"/>
              <a:t>What is Emotional Intelligence (EQ/EI)?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7" y="2147888"/>
            <a:ext cx="4266070" cy="3927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Definition: </a:t>
            </a:r>
          </a:p>
          <a:p>
            <a:pPr lvl="1"/>
            <a:r>
              <a:rPr lang="en-US" dirty="0"/>
              <a:t>“Emotional intelligence is your ability to recognize and understand emotions in </a:t>
            </a:r>
            <a:r>
              <a:rPr lang="en-US" b="1" dirty="0"/>
              <a:t>yourself and others</a:t>
            </a:r>
            <a:r>
              <a:rPr lang="en-US" dirty="0"/>
              <a:t>, and your ability to use this awareness to manage your behavior and relationships.”</a:t>
            </a:r>
          </a:p>
          <a:p>
            <a:r>
              <a:rPr lang="en-US" dirty="0"/>
              <a:t>Daniel </a:t>
            </a:r>
            <a:r>
              <a:rPr lang="en-US" dirty="0" err="1"/>
              <a:t>Goleman</a:t>
            </a:r>
            <a:endParaRPr lang="en-US" dirty="0"/>
          </a:p>
          <a:p>
            <a:pPr lvl="1"/>
            <a:r>
              <a:rPr lang="en-US" i="1" dirty="0"/>
              <a:t>Emotional Intelligence</a:t>
            </a:r>
            <a:r>
              <a:rPr lang="en-US" dirty="0"/>
              <a:t>, 2005</a:t>
            </a:r>
          </a:p>
          <a:p>
            <a:pPr lvl="1"/>
            <a:r>
              <a:rPr lang="en-US" dirty="0"/>
              <a:t>Four Competencies</a:t>
            </a:r>
          </a:p>
          <a:p>
            <a:pPr lvl="2"/>
            <a:r>
              <a:rPr lang="en-US" dirty="0"/>
              <a:t>Self-Awareness</a:t>
            </a:r>
          </a:p>
          <a:p>
            <a:pPr lvl="2"/>
            <a:r>
              <a:rPr lang="en-US" dirty="0"/>
              <a:t>Self-Management</a:t>
            </a:r>
          </a:p>
          <a:p>
            <a:pPr lvl="2"/>
            <a:r>
              <a:rPr lang="en-US" dirty="0"/>
              <a:t>Social Awareness</a:t>
            </a:r>
          </a:p>
          <a:p>
            <a:pPr lvl="2"/>
            <a:r>
              <a:rPr lang="en-US" dirty="0"/>
              <a:t>Relationship Management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E8C52-22D1-994C-B5BB-8C2B1DAEA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0" y="2086244"/>
            <a:ext cx="2662416" cy="399362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ACA86F3-BED6-09AB-CCAF-9B8D3D45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4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AC6E-1943-8915-BB11-82CE79EA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167" y="954631"/>
            <a:ext cx="6571343" cy="1059305"/>
          </a:xfrm>
        </p:spPr>
        <p:txBody>
          <a:bodyPr/>
          <a:lstStyle/>
          <a:p>
            <a:r>
              <a:rPr lang="en-US" dirty="0"/>
              <a:t>Emotional Intelligence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1563F-073D-85FA-E33D-42A57E4B2E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we use it?</a:t>
            </a:r>
          </a:p>
          <a:p>
            <a:r>
              <a:rPr lang="en-US" dirty="0"/>
              <a:t>How do we measure it?</a:t>
            </a:r>
          </a:p>
          <a:p>
            <a:r>
              <a:rPr lang="en-US" dirty="0"/>
              <a:t>How do we help it to grow?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9D22AF-A62F-DC88-1BC8-83989C71FC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0" y="2014538"/>
            <a:ext cx="2428768" cy="3436937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1A19280-2DC7-7447-0008-8DAAEC1C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4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does EQ relate to our Spiritual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766951"/>
            <a:ext cx="3566160" cy="3308412"/>
          </a:xfrm>
        </p:spPr>
        <p:txBody>
          <a:bodyPr>
            <a:normAutofit/>
          </a:bodyPr>
          <a:lstStyle/>
          <a:p>
            <a:r>
              <a:rPr lang="en-US" sz="2400" dirty="0"/>
              <a:t>Our Greatest Teacher</a:t>
            </a:r>
          </a:p>
          <a:p>
            <a:r>
              <a:rPr lang="en-US" sz="2400" dirty="0"/>
              <a:t>Our Best Model for Emotional Intelligence </a:t>
            </a:r>
          </a:p>
        </p:txBody>
      </p:sp>
      <p:pic>
        <p:nvPicPr>
          <p:cNvPr id="6" name="Content Placeholder 5" descr="jesu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50" y="2014538"/>
            <a:ext cx="2818288" cy="3436937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CC1DCFF-38B6-E720-EA18-AB2C9F7E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021" y="1187764"/>
            <a:ext cx="6571343" cy="1059305"/>
          </a:xfrm>
        </p:spPr>
        <p:txBody>
          <a:bodyPr/>
          <a:lstStyle/>
          <a:p>
            <a:r>
              <a:rPr lang="en-US" dirty="0"/>
              <a:t>Characteristics of EI/EQ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260" y="1995056"/>
            <a:ext cx="3668599" cy="4163436"/>
          </a:xfrm>
        </p:spPr>
        <p:txBody>
          <a:bodyPr>
            <a:normAutofit/>
          </a:bodyPr>
          <a:lstStyle/>
          <a:p>
            <a:r>
              <a:rPr lang="en-US" dirty="0"/>
              <a:t>What it IS</a:t>
            </a:r>
          </a:p>
          <a:p>
            <a:pPr lvl="1"/>
            <a:r>
              <a:rPr lang="en-US" sz="2000" dirty="0"/>
              <a:t>Flexible – can be acquired with change and practice (unlike IQ)</a:t>
            </a:r>
          </a:p>
          <a:p>
            <a:pPr lvl="1"/>
            <a:r>
              <a:rPr lang="en-US" sz="2000" dirty="0"/>
              <a:t>Requires connection between rational (frontal lobe) and emotional (amygdala) parts of the brain</a:t>
            </a:r>
          </a:p>
          <a:p>
            <a:pPr lvl="1"/>
            <a:r>
              <a:rPr lang="en-US" sz="2000" dirty="0"/>
              <a:t>A different kind of “Smart”</a:t>
            </a:r>
          </a:p>
        </p:txBody>
      </p:sp>
      <p:pic>
        <p:nvPicPr>
          <p:cNvPr id="5" name="Content Placeholder 4" descr="tumblr_mwmb63qVno1r03vsro1_128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92" b="-28592"/>
          <a:stretch/>
        </p:blipFill>
        <p:spPr>
          <a:xfrm>
            <a:off x="4013859" y="1439777"/>
            <a:ext cx="4877478" cy="5327939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378D38-EB19-A2B4-9746-0937EB90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9-09-23 at 3.33.3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1118" b="2602"/>
          <a:stretch/>
        </p:blipFill>
        <p:spPr>
          <a:xfrm>
            <a:off x="927100" y="962819"/>
            <a:ext cx="7289800" cy="4932362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A23650-BFEF-9763-40EB-9F9B675E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3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7094334" cy="1049235"/>
          </a:xfrm>
        </p:spPr>
        <p:txBody>
          <a:bodyPr>
            <a:normAutofit/>
          </a:bodyPr>
          <a:lstStyle/>
          <a:p>
            <a:r>
              <a:rPr lang="en-US" sz="2700" dirty="0"/>
              <a:t>Why does it matter?</a:t>
            </a:r>
            <a:br>
              <a:rPr lang="en-US" dirty="0"/>
            </a:br>
            <a:r>
              <a:rPr lang="en-US" sz="2700" dirty="0"/>
              <a:t>Personally and Professionally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Improve interpersonal relationships</a:t>
            </a:r>
          </a:p>
          <a:p>
            <a:pPr lvl="1"/>
            <a:r>
              <a:rPr lang="en-US" dirty="0"/>
              <a:t>Maintain a positive outlook and optimism</a:t>
            </a:r>
          </a:p>
          <a:p>
            <a:pPr lvl="1"/>
            <a:r>
              <a:rPr lang="en-US" dirty="0"/>
              <a:t>Benefit your overall spiritual, emotional and physical health</a:t>
            </a:r>
          </a:p>
          <a:p>
            <a:r>
              <a:rPr lang="en-US" dirty="0"/>
              <a:t>Professional</a:t>
            </a:r>
          </a:p>
          <a:p>
            <a:pPr lvl="1"/>
            <a:r>
              <a:rPr lang="en-US" dirty="0"/>
              <a:t>Improve communication with colleagues, students, parents, parishioners, friends</a:t>
            </a:r>
          </a:p>
          <a:p>
            <a:pPr lvl="1"/>
            <a:r>
              <a:rPr lang="en-US" dirty="0"/>
              <a:t>Develop leadership skills</a:t>
            </a:r>
          </a:p>
          <a:p>
            <a:pPr lvl="1"/>
            <a:r>
              <a:rPr lang="en-US" dirty="0"/>
              <a:t>Build problem-solving and conflict resolution skills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22CC10-CA7A-800C-30A6-BC203B20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2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#1 – Self-Awareness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572166"/>
            <a:ext cx="3566160" cy="3927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Emotional awareness</a:t>
            </a:r>
            <a:r>
              <a:rPr lang="en-US" dirty="0"/>
              <a:t>: Recognizing one's emotions and their effects - what happens when reason and emotion collide? </a:t>
            </a:r>
          </a:p>
          <a:p>
            <a:r>
              <a:rPr lang="en-US" b="1" dirty="0"/>
              <a:t>Honest and Accurate self-assessment</a:t>
            </a:r>
            <a:r>
              <a:rPr lang="en-US" dirty="0"/>
              <a:t>: Knowing one's strengths and limits </a:t>
            </a:r>
          </a:p>
          <a:p>
            <a:r>
              <a:rPr lang="en-US" b="1" dirty="0"/>
              <a:t>Personal power</a:t>
            </a:r>
            <a:r>
              <a:rPr lang="en-US" dirty="0"/>
              <a:t>: A strong sense of one's self-worth and capabilities; self confidence </a:t>
            </a:r>
          </a:p>
          <a:p>
            <a:endParaRPr lang="en-US" dirty="0"/>
          </a:p>
        </p:txBody>
      </p:sp>
      <p:pic>
        <p:nvPicPr>
          <p:cNvPr id="6" name="Content Placeholder 5" descr="Self-Efficacy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9500" y="2507112"/>
            <a:ext cx="3125788" cy="2451789"/>
          </a:xfrm>
        </p:spPr>
      </p:pic>
      <p:sp>
        <p:nvSpPr>
          <p:cNvPr id="5" name="TextBox 4"/>
          <p:cNvSpPr txBox="1"/>
          <p:nvPr/>
        </p:nvSpPr>
        <p:spPr>
          <a:xfrm>
            <a:off x="1443491" y="940865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Knowing one’s emotions in the moment, and tendencies across situations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EAB6B0-C208-0D45-D622-10F0743B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8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0FAE-97E3-6063-E835-C7CD439D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266857"/>
            <a:ext cx="6571343" cy="1049235"/>
          </a:xfrm>
        </p:spPr>
        <p:txBody>
          <a:bodyPr>
            <a:noAutofit/>
          </a:bodyPr>
          <a:lstStyle/>
          <a:p>
            <a:r>
              <a:rPr lang="en-US" sz="2600" dirty="0"/>
              <a:t>Strategies to Improve 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29D1-AADA-5B39-1B62-0C81CEE63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your emotions, and what triggers them</a:t>
            </a:r>
          </a:p>
          <a:p>
            <a:r>
              <a:rPr lang="en-US" dirty="0"/>
              <a:t>Lean into the discomfort of moving toward, rather than away, from your emotions – so you can move through them</a:t>
            </a:r>
          </a:p>
          <a:p>
            <a:r>
              <a:rPr lang="en-US" dirty="0"/>
              <a:t>Observe the ripple effect of your emotions</a:t>
            </a:r>
          </a:p>
          <a:p>
            <a:r>
              <a:rPr lang="en-US" dirty="0"/>
              <a:t>See the whole picture, not just the immediate response</a:t>
            </a:r>
          </a:p>
          <a:p>
            <a:r>
              <a:rPr lang="en-US" dirty="0"/>
              <a:t>Visit your values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0F7D6-E060-051D-63ED-75B53B2402C1}"/>
              </a:ext>
            </a:extLst>
          </p:cNvPr>
          <p:cNvSpPr txBox="1"/>
          <p:nvPr/>
        </p:nvSpPr>
        <p:spPr>
          <a:xfrm>
            <a:off x="8145379" y="6304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5AC9450-BAC4-DC5C-A630-2B80A992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735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{B6AA7DFA-43B1-124E-87B6-645752E6C969}tf10001119</Template>
  <TotalTime>1864</TotalTime>
  <Words>1480</Words>
  <Application>Microsoft Macintosh PowerPoint</Application>
  <PresentationFormat>On-screen Show (4:3)</PresentationFormat>
  <Paragraphs>169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Gallery</vt:lpstr>
      <vt:lpstr> Emotional Intelligence: Why it Matters!</vt:lpstr>
      <vt:lpstr>What is Emotional Intelligence (EQ/EI)?</vt:lpstr>
      <vt:lpstr>Emotional Intelligence 2.0</vt:lpstr>
      <vt:lpstr>How does EQ relate to our Spiritual Life?</vt:lpstr>
      <vt:lpstr>Characteristics of EI/EQ</vt:lpstr>
      <vt:lpstr>PowerPoint Presentation</vt:lpstr>
      <vt:lpstr>Why does it matter? Personally and Professionally</vt:lpstr>
      <vt:lpstr>Competency #1 – Self-Awareness </vt:lpstr>
      <vt:lpstr>Strategies to Improve self-Awareness</vt:lpstr>
      <vt:lpstr>Competency #2 – Self-Management </vt:lpstr>
      <vt:lpstr>Competency #2 – Self-Management </vt:lpstr>
      <vt:lpstr>Strategies to improve Self-management</vt:lpstr>
      <vt:lpstr>Competency #3 – Social Awareness  </vt:lpstr>
      <vt:lpstr>Strategies to improve social awareness</vt:lpstr>
      <vt:lpstr>Competency #4 – Social Skills and Relationship Management  </vt:lpstr>
      <vt:lpstr>Competency #4 – Social Skills/Relationship Management  </vt:lpstr>
      <vt:lpstr>Strategies to improve social skills/Relationship Management</vt:lpstr>
      <vt:lpstr>Why it Matters……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Katie Bockelman</dc:creator>
  <cp:lastModifiedBy>Pester,Beth</cp:lastModifiedBy>
  <cp:revision>122</cp:revision>
  <cp:lastPrinted>2024-02-19T18:31:17Z</cp:lastPrinted>
  <dcterms:created xsi:type="dcterms:W3CDTF">2016-01-13T02:23:06Z</dcterms:created>
  <dcterms:modified xsi:type="dcterms:W3CDTF">2024-02-19T18:35:43Z</dcterms:modified>
</cp:coreProperties>
</file>