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314" r:id="rId3"/>
    <p:sldId id="312" r:id="rId4"/>
    <p:sldId id="266" r:id="rId5"/>
    <p:sldId id="265" r:id="rId6"/>
    <p:sldId id="350" r:id="rId7"/>
    <p:sldId id="267" r:id="rId8"/>
    <p:sldId id="313" r:id="rId9"/>
    <p:sldId id="351" r:id="rId10"/>
    <p:sldId id="352" r:id="rId11"/>
    <p:sldId id="330" r:id="rId12"/>
    <p:sldId id="353" r:id="rId13"/>
    <p:sldId id="328" r:id="rId14"/>
    <p:sldId id="334" r:id="rId15"/>
    <p:sldId id="354" r:id="rId16"/>
    <p:sldId id="339" r:id="rId17"/>
    <p:sldId id="335" r:id="rId18"/>
    <p:sldId id="349" r:id="rId19"/>
    <p:sldId id="336" r:id="rId20"/>
    <p:sldId id="355" r:id="rId21"/>
    <p:sldId id="337" r:id="rId22"/>
    <p:sldId id="343" r:id="rId23"/>
    <p:sldId id="344" r:id="rId24"/>
    <p:sldId id="346" r:id="rId25"/>
    <p:sldId id="332" r:id="rId26"/>
    <p:sldId id="333" r:id="rId27"/>
    <p:sldId id="356" r:id="rId28"/>
    <p:sldId id="357" r:id="rId29"/>
    <p:sldId id="358"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C43"/>
    <a:srgbClr val="0F7986"/>
    <a:srgbClr val="FFFFFF"/>
    <a:srgbClr val="F7F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snapToObjects="1">
      <p:cViewPr varScale="1">
        <p:scale>
          <a:sx n="127" d="100"/>
          <a:sy n="127" d="100"/>
        </p:scale>
        <p:origin x="12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17129-DC88-46C6-9E85-96B293E8C0DE}" type="datetimeFigureOut">
              <a:rPr lang="en-US" smtClean="0"/>
              <a:t>8/1/2018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942CB-7C4D-4FC4-8889-BF11F10B2911}" type="slidenum">
              <a:rPr lang="en-US" smtClean="0"/>
              <a:t>‹#›</a:t>
            </a:fld>
            <a:endParaRPr lang="en-US"/>
          </a:p>
        </p:txBody>
      </p:sp>
    </p:spTree>
    <p:extLst>
      <p:ext uri="{BB962C8B-B14F-4D97-AF65-F5344CB8AC3E}">
        <p14:creationId xmlns:p14="http://schemas.microsoft.com/office/powerpoint/2010/main" val="213887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01813196-FF8D-467F-870B-A381EC87E20B}" type="slidenum">
              <a:rPr lang="en-US" smtClean="0"/>
              <a:t>2</a:t>
            </a:fld>
            <a:endParaRPr lang="en-US" dirty="0"/>
          </a:p>
        </p:txBody>
      </p:sp>
    </p:spTree>
    <p:extLst>
      <p:ext uri="{BB962C8B-B14F-4D97-AF65-F5344CB8AC3E}">
        <p14:creationId xmlns:p14="http://schemas.microsoft.com/office/powerpoint/2010/main" val="2810143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ith Subtitl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011C43"/>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cxnSp>
        <p:nvCxnSpPr>
          <p:cNvPr id="5" name="Straight Connector 4"/>
          <p:cNvCxnSpPr>
            <a:cxnSpLocks noChangeShapeType="1"/>
          </p:cNvCxnSpPr>
          <p:nvPr/>
        </p:nvCxnSpPr>
        <p:spPr bwMode="auto">
          <a:xfrm>
            <a:off x="2343150" y="2933700"/>
            <a:ext cx="4457700" cy="0"/>
          </a:xfrm>
          <a:prstGeom prst="line">
            <a:avLst/>
          </a:prstGeom>
          <a:noFill/>
          <a:ln w="3175">
            <a:solidFill>
              <a:srgbClr val="FFFFFF">
                <a:alpha val="49019"/>
              </a:srgb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 name="Picture 10" descr="Logo_Center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5022850"/>
            <a:ext cx="46609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952501"/>
            <a:ext cx="7772400" cy="1981200"/>
          </a:xfrm>
        </p:spPr>
        <p:txBody>
          <a:bodyPr tIns="137160" anchor="b">
            <a:normAutofit/>
          </a:bodyPr>
          <a:lstStyle>
            <a:lvl1pPr>
              <a:defRPr sz="4000" b="0" i="0">
                <a:solidFill>
                  <a:schemeClr val="bg1"/>
                </a:solidFill>
                <a:latin typeface="Franklin Gothic Book"/>
                <a:cs typeface="Franklin Gothic Boo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33700"/>
            <a:ext cx="6400800" cy="838200"/>
          </a:xfrm>
        </p:spPr>
        <p:txBody>
          <a:bodyPr tIns="137160">
            <a:normAutofit/>
          </a:bodyPr>
          <a:lstStyle>
            <a:lvl1pPr marL="0" indent="0" algn="ctr">
              <a:buNone/>
              <a:defRPr sz="1800" b="0" i="0">
                <a:solidFill>
                  <a:srgbClr val="FFFF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6079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0" y="0"/>
            <a:ext cx="9144000" cy="614001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3" name="Date Placeholder 1"/>
          <p:cNvSpPr>
            <a:spLocks noGrp="1"/>
          </p:cNvSpPr>
          <p:nvPr>
            <p:ph type="dt" sz="half" idx="10"/>
          </p:nvPr>
        </p:nvSpPr>
        <p:spPr/>
        <p:txBody>
          <a:bodyPr/>
          <a:lstStyle>
            <a:lvl1pPr>
              <a:defRPr smtClean="0"/>
            </a:lvl1pPr>
          </a:lstStyle>
          <a:p>
            <a:pPr>
              <a:defRPr/>
            </a:pPr>
            <a:fld id="{F2F563A7-0E0D-4B06-AA57-EB4155043D62}" type="datetimeFigureOut">
              <a:rPr lang="en-US" altLang="en-US"/>
              <a:pPr>
                <a:defRPr/>
              </a:pPr>
              <a:t>8/1/2018</a:t>
            </a:fld>
            <a:endParaRPr lang="en-US" alt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58C41E83-F6D0-4321-A700-AD67782B997F}" type="slidenum">
              <a:rPr lang="en-US" altLang="en-US"/>
              <a:pPr>
                <a:defRPr/>
              </a:pPr>
              <a:t>‹#›</a:t>
            </a:fld>
            <a:endParaRPr lang="en-US" altLang="en-US"/>
          </a:p>
        </p:txBody>
      </p:sp>
    </p:spTree>
    <p:extLst>
      <p:ext uri="{BB962C8B-B14F-4D97-AF65-F5344CB8AC3E}">
        <p14:creationId xmlns:p14="http://schemas.microsoft.com/office/powerpoint/2010/main" val="152594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286365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0"/>
            <a:ext cx="5568950" cy="6126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35981"/>
            <a:ext cx="2863655" cy="4390182"/>
          </a:xfrm>
        </p:spPr>
        <p:txBody>
          <a:bodyPr/>
          <a:lstStyle>
            <a:lvl1pPr marL="0" indent="0">
              <a:buNone/>
              <a:defRPr sz="1400">
                <a:latin typeface="Rockwell"/>
                <a:cs typeface="Rockwe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228000FA-1518-4005-ACA1-FB730476ECD0}" type="datetimeFigureOut">
              <a:rPr lang="en-US" altLang="en-US"/>
              <a:pPr>
                <a:defRPr/>
              </a:pPr>
              <a:t>8/1/2018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CDD9A1C-23AE-4DAA-8B4A-AD71B491BF74}" type="slidenum">
              <a:rPr lang="en-US" altLang="en-US"/>
              <a:pPr>
                <a:defRPr/>
              </a:pPr>
              <a:t>‹#›</a:t>
            </a:fld>
            <a:endParaRPr lang="en-US" altLang="en-US"/>
          </a:p>
        </p:txBody>
      </p:sp>
    </p:spTree>
    <p:extLst>
      <p:ext uri="{BB962C8B-B14F-4D97-AF65-F5344CB8AC3E}">
        <p14:creationId xmlns:p14="http://schemas.microsoft.com/office/powerpoint/2010/main" val="13407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5486400" cy="566738"/>
          </a:xfrm>
        </p:spPr>
        <p:txBody>
          <a:bodyPr anchor="b"/>
          <a:lstStyle>
            <a:lvl1pPr algn="l">
              <a:defRPr sz="2000" b="1">
                <a:solidFill>
                  <a:srgbClr val="0F798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144000" cy="44506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457200" y="5367338"/>
            <a:ext cx="5486400" cy="804862"/>
          </a:xfrm>
        </p:spPr>
        <p:txBody>
          <a:bodyPr/>
          <a:lstStyle>
            <a:lvl1pPr marL="0" indent="0">
              <a:buNone/>
              <a:defRPr sz="1400">
                <a:latin typeface="Rockwell"/>
                <a:cs typeface="Rockwe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7AF0FEA1-9965-4F3D-8160-DF6493F4C8F2}" type="datetimeFigureOut">
              <a:rPr lang="en-US" altLang="en-US"/>
              <a:pPr>
                <a:defRPr/>
              </a:pPr>
              <a:t>8/1/2018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79AC0D6-2A24-400B-993D-536A0528745F}" type="slidenum">
              <a:rPr lang="en-US" altLang="en-US"/>
              <a:pPr>
                <a:defRPr/>
              </a:pPr>
              <a:t>‹#›</a:t>
            </a:fld>
            <a:endParaRPr lang="en-US" altLang="en-US"/>
          </a:p>
        </p:txBody>
      </p:sp>
    </p:spTree>
    <p:extLst>
      <p:ext uri="{BB962C8B-B14F-4D97-AF65-F5344CB8AC3E}">
        <p14:creationId xmlns:p14="http://schemas.microsoft.com/office/powerpoint/2010/main" val="2809288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ictures with Headlines">
    <p:spTree>
      <p:nvGrpSpPr>
        <p:cNvPr id="1" name=""/>
        <p:cNvGrpSpPr/>
        <p:nvPr/>
      </p:nvGrpSpPr>
      <p:grpSpPr>
        <a:xfrm>
          <a:off x="0" y="0"/>
          <a:ext cx="0" cy="0"/>
          <a:chOff x="0" y="0"/>
          <a:chExt cx="0" cy="0"/>
        </a:xfrm>
      </p:grpSpPr>
      <p:sp>
        <p:nvSpPr>
          <p:cNvPr id="2" name="Title 1"/>
          <p:cNvSpPr>
            <a:spLocks noGrp="1"/>
          </p:cNvSpPr>
          <p:nvPr>
            <p:ph type="title"/>
          </p:nvPr>
        </p:nvSpPr>
        <p:spPr>
          <a:xfrm>
            <a:off x="-1" y="4579232"/>
            <a:ext cx="2889725" cy="745219"/>
          </a:xfrm>
        </p:spPr>
        <p:txBody>
          <a:bodyPr anchor="t">
            <a:normAutofit/>
          </a:bodyPr>
          <a:lstStyle>
            <a:lvl1pPr algn="ctr">
              <a:defRPr sz="1800" b="1">
                <a:solidFill>
                  <a:srgbClr val="0F798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524289"/>
            <a:ext cx="2889725" cy="376323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8" name="Picture Placeholder 2"/>
          <p:cNvSpPr>
            <a:spLocks noGrp="1"/>
          </p:cNvSpPr>
          <p:nvPr>
            <p:ph type="pic" idx="13"/>
          </p:nvPr>
        </p:nvSpPr>
        <p:spPr>
          <a:xfrm>
            <a:off x="3127137" y="524289"/>
            <a:ext cx="2889725" cy="376323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9" name="Picture Placeholder 2"/>
          <p:cNvSpPr>
            <a:spLocks noGrp="1"/>
          </p:cNvSpPr>
          <p:nvPr>
            <p:ph type="pic" idx="14"/>
          </p:nvPr>
        </p:nvSpPr>
        <p:spPr>
          <a:xfrm>
            <a:off x="6254275" y="524289"/>
            <a:ext cx="2889725" cy="376323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18" name="Text Placeholder 17"/>
          <p:cNvSpPr>
            <a:spLocks noGrp="1"/>
          </p:cNvSpPr>
          <p:nvPr>
            <p:ph type="body" sz="quarter" idx="15"/>
          </p:nvPr>
        </p:nvSpPr>
        <p:spPr>
          <a:xfrm>
            <a:off x="3124200" y="4579938"/>
            <a:ext cx="2892425" cy="744537"/>
          </a:xfrm>
        </p:spPr>
        <p:txBody>
          <a:bodyPr>
            <a:normAutofit/>
          </a:bodyPr>
          <a:lstStyle>
            <a:lvl1pPr marL="0" indent="0" algn="ctr">
              <a:buNone/>
              <a:defRPr sz="1800" b="1">
                <a:solidFill>
                  <a:srgbClr val="0F7986"/>
                </a:solidFill>
                <a:latin typeface="Franklin Gothic Medium"/>
                <a:cs typeface="Franklin Gothic Medium"/>
              </a:defRPr>
            </a:lvl1pPr>
          </a:lstStyle>
          <a:p>
            <a:pPr lvl="0"/>
            <a:r>
              <a:rPr lang="en-US" smtClean="0"/>
              <a:t>Click to edit Master text styles</a:t>
            </a:r>
          </a:p>
        </p:txBody>
      </p:sp>
      <p:sp>
        <p:nvSpPr>
          <p:cNvPr id="20" name="Text Placeholder 19"/>
          <p:cNvSpPr>
            <a:spLocks noGrp="1"/>
          </p:cNvSpPr>
          <p:nvPr>
            <p:ph type="body" sz="quarter" idx="16"/>
          </p:nvPr>
        </p:nvSpPr>
        <p:spPr>
          <a:xfrm>
            <a:off x="6254750" y="4579938"/>
            <a:ext cx="2889250" cy="744537"/>
          </a:xfrm>
        </p:spPr>
        <p:txBody>
          <a:bodyPr>
            <a:normAutofit/>
          </a:bodyPr>
          <a:lstStyle>
            <a:lvl1pPr marL="0" indent="0" algn="ctr">
              <a:buNone/>
              <a:defRPr sz="1800" b="1">
                <a:solidFill>
                  <a:srgbClr val="0F7986"/>
                </a:solidFill>
                <a:latin typeface="Franklin Gothic Medium"/>
                <a:cs typeface="Franklin Gothic Medium"/>
              </a:defRPr>
            </a:lvl1pPr>
          </a:lstStyle>
          <a:p>
            <a:pPr lvl="0"/>
            <a:r>
              <a:rPr lang="en-US" smtClean="0"/>
              <a:t>Click to edit Master text styles</a:t>
            </a:r>
          </a:p>
        </p:txBody>
      </p:sp>
      <p:sp>
        <p:nvSpPr>
          <p:cNvPr id="10" name="Date Placeholder 4"/>
          <p:cNvSpPr>
            <a:spLocks noGrp="1"/>
          </p:cNvSpPr>
          <p:nvPr>
            <p:ph type="dt" sz="half" idx="17"/>
          </p:nvPr>
        </p:nvSpPr>
        <p:spPr/>
        <p:txBody>
          <a:bodyPr/>
          <a:lstStyle>
            <a:lvl1pPr>
              <a:defRPr smtClean="0"/>
            </a:lvl1pPr>
          </a:lstStyle>
          <a:p>
            <a:pPr>
              <a:defRPr/>
            </a:pPr>
            <a:fld id="{89B9FF32-AF31-4FC2-8C55-56DBF277F649}" type="datetimeFigureOut">
              <a:rPr lang="en-US" altLang="en-US"/>
              <a:pPr>
                <a:defRPr/>
              </a:pPr>
              <a:t>8/1/2018</a:t>
            </a:fld>
            <a:endParaRPr lang="en-US" altLang="en-US"/>
          </a:p>
        </p:txBody>
      </p:sp>
      <p:sp>
        <p:nvSpPr>
          <p:cNvPr id="11" name="Footer Placeholder 5"/>
          <p:cNvSpPr>
            <a:spLocks noGrp="1"/>
          </p:cNvSpPr>
          <p:nvPr>
            <p:ph type="ftr" sz="quarter" idx="18"/>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12" name="Slide Number Placeholder 6"/>
          <p:cNvSpPr>
            <a:spLocks noGrp="1"/>
          </p:cNvSpPr>
          <p:nvPr>
            <p:ph type="sldNum" sz="quarter" idx="19"/>
          </p:nvPr>
        </p:nvSpPr>
        <p:spPr/>
        <p:txBody>
          <a:bodyPr/>
          <a:lstStyle>
            <a:lvl1pPr>
              <a:defRPr smtClean="0"/>
            </a:lvl1pPr>
          </a:lstStyle>
          <a:p>
            <a:pPr>
              <a:defRPr/>
            </a:pPr>
            <a:fld id="{92ED58F9-1CB3-4605-A1CE-8A1A18F6484F}" type="slidenum">
              <a:rPr lang="en-US" altLang="en-US"/>
              <a:pPr>
                <a:defRPr/>
              </a:pPr>
              <a:t>‹#›</a:t>
            </a:fld>
            <a:endParaRPr lang="en-US" altLang="en-US"/>
          </a:p>
        </p:txBody>
      </p:sp>
    </p:spTree>
    <p:extLst>
      <p:ext uri="{BB962C8B-B14F-4D97-AF65-F5344CB8AC3E}">
        <p14:creationId xmlns:p14="http://schemas.microsoft.com/office/powerpoint/2010/main" val="2541730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ictures with Headlines">
    <p:spTree>
      <p:nvGrpSpPr>
        <p:cNvPr id="1" name=""/>
        <p:cNvGrpSpPr/>
        <p:nvPr/>
      </p:nvGrpSpPr>
      <p:grpSpPr>
        <a:xfrm>
          <a:off x="0" y="0"/>
          <a:ext cx="0" cy="0"/>
          <a:chOff x="0" y="0"/>
          <a:chExt cx="0" cy="0"/>
        </a:xfrm>
      </p:grpSpPr>
      <p:sp>
        <p:nvSpPr>
          <p:cNvPr id="2" name="Title 1"/>
          <p:cNvSpPr>
            <a:spLocks noGrp="1"/>
          </p:cNvSpPr>
          <p:nvPr>
            <p:ph type="title"/>
          </p:nvPr>
        </p:nvSpPr>
        <p:spPr>
          <a:xfrm>
            <a:off x="-1" y="1852926"/>
            <a:ext cx="2889725" cy="745219"/>
          </a:xfrm>
        </p:spPr>
        <p:txBody>
          <a:bodyPr anchor="t">
            <a:normAutofit/>
          </a:bodyPr>
          <a:lstStyle>
            <a:lvl1pPr algn="ctr">
              <a:defRPr sz="1800" b="1">
                <a:solidFill>
                  <a:srgbClr val="0F798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524289"/>
            <a:ext cx="2889725" cy="116508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8" name="Picture Placeholder 2"/>
          <p:cNvSpPr>
            <a:spLocks noGrp="1"/>
          </p:cNvSpPr>
          <p:nvPr>
            <p:ph type="pic" idx="13"/>
          </p:nvPr>
        </p:nvSpPr>
        <p:spPr>
          <a:xfrm>
            <a:off x="3127137" y="524289"/>
            <a:ext cx="2889725" cy="116508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9" name="Picture Placeholder 2"/>
          <p:cNvSpPr>
            <a:spLocks noGrp="1"/>
          </p:cNvSpPr>
          <p:nvPr>
            <p:ph type="pic" idx="14"/>
          </p:nvPr>
        </p:nvSpPr>
        <p:spPr>
          <a:xfrm>
            <a:off x="6254275" y="524289"/>
            <a:ext cx="2889725" cy="116508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18" name="Text Placeholder 17"/>
          <p:cNvSpPr>
            <a:spLocks noGrp="1"/>
          </p:cNvSpPr>
          <p:nvPr>
            <p:ph type="body" sz="quarter" idx="15"/>
          </p:nvPr>
        </p:nvSpPr>
        <p:spPr>
          <a:xfrm>
            <a:off x="3124200" y="1853632"/>
            <a:ext cx="2892425" cy="744537"/>
          </a:xfrm>
        </p:spPr>
        <p:txBody>
          <a:bodyPr>
            <a:normAutofit/>
          </a:bodyPr>
          <a:lstStyle>
            <a:lvl1pPr marL="0" indent="0" algn="ctr">
              <a:buNone/>
              <a:defRPr sz="1800" b="1">
                <a:solidFill>
                  <a:srgbClr val="0F7986"/>
                </a:solidFill>
                <a:latin typeface="Franklin Gothic Medium"/>
                <a:cs typeface="Franklin Gothic Medium"/>
              </a:defRPr>
            </a:lvl1pPr>
          </a:lstStyle>
          <a:p>
            <a:pPr lvl="0"/>
            <a:r>
              <a:rPr lang="en-US" smtClean="0"/>
              <a:t>Click to edit Master text styles</a:t>
            </a:r>
          </a:p>
        </p:txBody>
      </p:sp>
      <p:sp>
        <p:nvSpPr>
          <p:cNvPr id="20" name="Text Placeholder 19"/>
          <p:cNvSpPr>
            <a:spLocks noGrp="1"/>
          </p:cNvSpPr>
          <p:nvPr>
            <p:ph type="body" sz="quarter" idx="16"/>
          </p:nvPr>
        </p:nvSpPr>
        <p:spPr>
          <a:xfrm>
            <a:off x="6254750" y="1853632"/>
            <a:ext cx="2889250" cy="744537"/>
          </a:xfrm>
        </p:spPr>
        <p:txBody>
          <a:bodyPr>
            <a:normAutofit/>
          </a:bodyPr>
          <a:lstStyle>
            <a:lvl1pPr marL="0" indent="0" algn="ctr">
              <a:buNone/>
              <a:defRPr sz="1800" b="1">
                <a:solidFill>
                  <a:srgbClr val="0F7986"/>
                </a:solidFill>
                <a:latin typeface="Franklin Gothic Medium"/>
                <a:cs typeface="Franklin Gothic Medium"/>
              </a:defRPr>
            </a:lvl1pPr>
          </a:lstStyle>
          <a:p>
            <a:pPr lvl="0"/>
            <a:r>
              <a:rPr lang="en-US" smtClean="0"/>
              <a:t>Click to edit Master text styles</a:t>
            </a:r>
          </a:p>
        </p:txBody>
      </p:sp>
      <p:sp>
        <p:nvSpPr>
          <p:cNvPr id="11" name="Picture Placeholder 2"/>
          <p:cNvSpPr>
            <a:spLocks noGrp="1"/>
          </p:cNvSpPr>
          <p:nvPr>
            <p:ph type="pic" idx="17"/>
          </p:nvPr>
        </p:nvSpPr>
        <p:spPr>
          <a:xfrm>
            <a:off x="475" y="3102043"/>
            <a:ext cx="2889725" cy="116508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12" name="Picture Placeholder 2"/>
          <p:cNvSpPr>
            <a:spLocks noGrp="1"/>
          </p:cNvSpPr>
          <p:nvPr>
            <p:ph type="pic" idx="18"/>
          </p:nvPr>
        </p:nvSpPr>
        <p:spPr>
          <a:xfrm>
            <a:off x="3127612" y="3102043"/>
            <a:ext cx="2889725" cy="116508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13" name="Picture Placeholder 2"/>
          <p:cNvSpPr>
            <a:spLocks noGrp="1"/>
          </p:cNvSpPr>
          <p:nvPr>
            <p:ph type="pic" idx="19"/>
          </p:nvPr>
        </p:nvSpPr>
        <p:spPr>
          <a:xfrm>
            <a:off x="6254750" y="3102043"/>
            <a:ext cx="2889725" cy="116508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15" name="Text Placeholder 17"/>
          <p:cNvSpPr>
            <a:spLocks noGrp="1"/>
          </p:cNvSpPr>
          <p:nvPr>
            <p:ph type="body" sz="quarter" idx="20"/>
          </p:nvPr>
        </p:nvSpPr>
        <p:spPr>
          <a:xfrm>
            <a:off x="3123725" y="4464368"/>
            <a:ext cx="2892425" cy="744537"/>
          </a:xfrm>
        </p:spPr>
        <p:txBody>
          <a:bodyPr>
            <a:normAutofit/>
          </a:bodyPr>
          <a:lstStyle>
            <a:lvl1pPr marL="0" indent="0" algn="ctr">
              <a:buNone/>
              <a:defRPr sz="1800" b="1">
                <a:solidFill>
                  <a:srgbClr val="0F7986"/>
                </a:solidFill>
                <a:latin typeface="Franklin Gothic Medium"/>
                <a:cs typeface="Franklin Gothic Medium"/>
              </a:defRPr>
            </a:lvl1pPr>
          </a:lstStyle>
          <a:p>
            <a:pPr lvl="0"/>
            <a:r>
              <a:rPr lang="en-US" smtClean="0"/>
              <a:t>Click to edit Master text styles</a:t>
            </a:r>
          </a:p>
        </p:txBody>
      </p:sp>
      <p:sp>
        <p:nvSpPr>
          <p:cNvPr id="16" name="Text Placeholder 19"/>
          <p:cNvSpPr>
            <a:spLocks noGrp="1"/>
          </p:cNvSpPr>
          <p:nvPr>
            <p:ph type="body" sz="quarter" idx="21"/>
          </p:nvPr>
        </p:nvSpPr>
        <p:spPr>
          <a:xfrm>
            <a:off x="6254275" y="4464368"/>
            <a:ext cx="2889250" cy="744537"/>
          </a:xfrm>
        </p:spPr>
        <p:txBody>
          <a:bodyPr>
            <a:normAutofit/>
          </a:bodyPr>
          <a:lstStyle>
            <a:lvl1pPr marL="0" indent="0" algn="ctr">
              <a:buNone/>
              <a:defRPr sz="1800" b="1">
                <a:solidFill>
                  <a:srgbClr val="0F7986"/>
                </a:solidFill>
                <a:latin typeface="Franklin Gothic Medium"/>
                <a:cs typeface="Franklin Gothic Medium"/>
              </a:defRPr>
            </a:lvl1pPr>
          </a:lstStyle>
          <a:p>
            <a:pPr lvl="0"/>
            <a:r>
              <a:rPr lang="en-US" smtClean="0"/>
              <a:t>Click to edit Master text styles</a:t>
            </a:r>
          </a:p>
        </p:txBody>
      </p:sp>
      <p:sp>
        <p:nvSpPr>
          <p:cNvPr id="17" name="Text Placeholder 17"/>
          <p:cNvSpPr>
            <a:spLocks noGrp="1"/>
          </p:cNvSpPr>
          <p:nvPr>
            <p:ph type="body" sz="quarter" idx="22"/>
          </p:nvPr>
        </p:nvSpPr>
        <p:spPr>
          <a:xfrm>
            <a:off x="-2701" y="4466268"/>
            <a:ext cx="2892425" cy="744537"/>
          </a:xfrm>
        </p:spPr>
        <p:txBody>
          <a:bodyPr>
            <a:normAutofit/>
          </a:bodyPr>
          <a:lstStyle>
            <a:lvl1pPr marL="0" indent="0" algn="ctr">
              <a:buNone/>
              <a:defRPr sz="1800" b="1">
                <a:solidFill>
                  <a:srgbClr val="0F7986"/>
                </a:solidFill>
                <a:latin typeface="Franklin Gothic Medium"/>
                <a:cs typeface="Franklin Gothic Medium"/>
              </a:defRPr>
            </a:lvl1pPr>
          </a:lstStyle>
          <a:p>
            <a:pPr lvl="0"/>
            <a:r>
              <a:rPr lang="en-US" smtClean="0"/>
              <a:t>Click to edit Master text styles</a:t>
            </a:r>
          </a:p>
        </p:txBody>
      </p:sp>
      <p:sp>
        <p:nvSpPr>
          <p:cNvPr id="14" name="Date Placeholder 4"/>
          <p:cNvSpPr>
            <a:spLocks noGrp="1"/>
          </p:cNvSpPr>
          <p:nvPr>
            <p:ph type="dt" sz="half" idx="23"/>
          </p:nvPr>
        </p:nvSpPr>
        <p:spPr/>
        <p:txBody>
          <a:bodyPr/>
          <a:lstStyle>
            <a:lvl1pPr>
              <a:defRPr smtClean="0"/>
            </a:lvl1pPr>
          </a:lstStyle>
          <a:p>
            <a:pPr>
              <a:defRPr/>
            </a:pPr>
            <a:fld id="{13C686F7-64F5-4C06-AF2F-D67C9DB78A28}" type="datetimeFigureOut">
              <a:rPr lang="en-US" altLang="en-US"/>
              <a:pPr>
                <a:defRPr/>
              </a:pPr>
              <a:t>8/1/2018</a:t>
            </a:fld>
            <a:endParaRPr lang="en-US" altLang="en-US"/>
          </a:p>
        </p:txBody>
      </p:sp>
      <p:sp>
        <p:nvSpPr>
          <p:cNvPr id="19" name="Footer Placeholder 5"/>
          <p:cNvSpPr>
            <a:spLocks noGrp="1"/>
          </p:cNvSpPr>
          <p:nvPr>
            <p:ph type="ftr" sz="quarter" idx="24"/>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21" name="Slide Number Placeholder 6"/>
          <p:cNvSpPr>
            <a:spLocks noGrp="1"/>
          </p:cNvSpPr>
          <p:nvPr>
            <p:ph type="sldNum" sz="quarter" idx="25"/>
          </p:nvPr>
        </p:nvSpPr>
        <p:spPr/>
        <p:txBody>
          <a:bodyPr/>
          <a:lstStyle>
            <a:lvl1pPr>
              <a:defRPr smtClean="0"/>
            </a:lvl1pPr>
          </a:lstStyle>
          <a:p>
            <a:pPr>
              <a:defRPr/>
            </a:pPr>
            <a:fld id="{ABFD368F-1558-49AB-9418-835FCF693BE6}" type="slidenum">
              <a:rPr lang="en-US" altLang="en-US"/>
              <a:pPr>
                <a:defRPr/>
              </a:pPr>
              <a:t>‹#›</a:t>
            </a:fld>
            <a:endParaRPr lang="en-US" altLang="en-US"/>
          </a:p>
        </p:txBody>
      </p:sp>
    </p:spTree>
    <p:extLst>
      <p:ext uri="{BB962C8B-B14F-4D97-AF65-F5344CB8AC3E}">
        <p14:creationId xmlns:p14="http://schemas.microsoft.com/office/powerpoint/2010/main" val="424710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s with Headlines Stacked">
    <p:spTree>
      <p:nvGrpSpPr>
        <p:cNvPr id="1" name=""/>
        <p:cNvGrpSpPr/>
        <p:nvPr/>
      </p:nvGrpSpPr>
      <p:grpSpPr>
        <a:xfrm>
          <a:off x="0" y="0"/>
          <a:ext cx="0" cy="0"/>
          <a:chOff x="0" y="0"/>
          <a:chExt cx="0" cy="0"/>
        </a:xfrm>
      </p:grpSpPr>
      <p:sp>
        <p:nvSpPr>
          <p:cNvPr id="2" name="Title 1"/>
          <p:cNvSpPr>
            <a:spLocks noGrp="1"/>
          </p:cNvSpPr>
          <p:nvPr>
            <p:ph type="title"/>
          </p:nvPr>
        </p:nvSpPr>
        <p:spPr>
          <a:xfrm>
            <a:off x="3935978" y="524287"/>
            <a:ext cx="5012849" cy="1223345"/>
          </a:xfrm>
        </p:spPr>
        <p:txBody>
          <a:bodyPr>
            <a:normAutofit/>
          </a:bodyPr>
          <a:lstStyle>
            <a:lvl1pPr algn="l">
              <a:defRPr sz="1800" b="1">
                <a:solidFill>
                  <a:srgbClr val="0F798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70952" y="524289"/>
            <a:ext cx="2889725" cy="12233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8" name="Picture Placeholder 2"/>
          <p:cNvSpPr>
            <a:spLocks noGrp="1"/>
          </p:cNvSpPr>
          <p:nvPr>
            <p:ph type="pic" idx="13"/>
          </p:nvPr>
        </p:nvSpPr>
        <p:spPr>
          <a:xfrm>
            <a:off x="570952" y="2213666"/>
            <a:ext cx="2889725" cy="12233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9" name="Picture Placeholder 2"/>
          <p:cNvSpPr>
            <a:spLocks noGrp="1"/>
          </p:cNvSpPr>
          <p:nvPr>
            <p:ph type="pic" idx="14"/>
          </p:nvPr>
        </p:nvSpPr>
        <p:spPr>
          <a:xfrm>
            <a:off x="570952" y="3968266"/>
            <a:ext cx="2889725" cy="12233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18" name="Text Placeholder 17"/>
          <p:cNvSpPr>
            <a:spLocks noGrp="1"/>
          </p:cNvSpPr>
          <p:nvPr>
            <p:ph type="body" sz="quarter" idx="15"/>
          </p:nvPr>
        </p:nvSpPr>
        <p:spPr>
          <a:xfrm>
            <a:off x="3933278" y="2213666"/>
            <a:ext cx="5015549" cy="1223343"/>
          </a:xfrm>
        </p:spPr>
        <p:txBody>
          <a:bodyPr anchor="ctr">
            <a:normAutofit/>
          </a:bodyPr>
          <a:lstStyle>
            <a:lvl1pPr marL="0" indent="0" algn="l">
              <a:buNone/>
              <a:defRPr sz="1800" b="1">
                <a:solidFill>
                  <a:srgbClr val="0F7986"/>
                </a:solidFill>
                <a:latin typeface="Franklin Gothic Medium"/>
                <a:cs typeface="Franklin Gothic Medium"/>
              </a:defRPr>
            </a:lvl1pPr>
          </a:lstStyle>
          <a:p>
            <a:pPr lvl="0"/>
            <a:r>
              <a:rPr lang="en-US" smtClean="0"/>
              <a:t>Click to edit Master text styles</a:t>
            </a:r>
          </a:p>
        </p:txBody>
      </p:sp>
      <p:sp>
        <p:nvSpPr>
          <p:cNvPr id="20" name="Text Placeholder 19"/>
          <p:cNvSpPr>
            <a:spLocks noGrp="1"/>
          </p:cNvSpPr>
          <p:nvPr>
            <p:ph type="body" sz="quarter" idx="16"/>
          </p:nvPr>
        </p:nvSpPr>
        <p:spPr>
          <a:xfrm>
            <a:off x="3936453" y="3968266"/>
            <a:ext cx="5012374" cy="1223343"/>
          </a:xfrm>
        </p:spPr>
        <p:txBody>
          <a:bodyPr anchor="ctr">
            <a:normAutofit/>
          </a:bodyPr>
          <a:lstStyle>
            <a:lvl1pPr marL="0" indent="0" algn="l">
              <a:buNone/>
              <a:defRPr sz="1800" b="1">
                <a:solidFill>
                  <a:srgbClr val="0F7986"/>
                </a:solidFill>
                <a:latin typeface="Franklin Gothic Medium"/>
                <a:cs typeface="Franklin Gothic Medium"/>
              </a:defRPr>
            </a:lvl1pPr>
          </a:lstStyle>
          <a:p>
            <a:pPr lvl="0"/>
            <a:r>
              <a:rPr lang="en-US" smtClean="0"/>
              <a:t>Click to edit Master text styles</a:t>
            </a:r>
          </a:p>
        </p:txBody>
      </p:sp>
      <p:sp>
        <p:nvSpPr>
          <p:cNvPr id="10" name="Date Placeholder 4"/>
          <p:cNvSpPr>
            <a:spLocks noGrp="1"/>
          </p:cNvSpPr>
          <p:nvPr>
            <p:ph type="dt" sz="half" idx="17"/>
          </p:nvPr>
        </p:nvSpPr>
        <p:spPr/>
        <p:txBody>
          <a:bodyPr/>
          <a:lstStyle>
            <a:lvl1pPr>
              <a:defRPr smtClean="0"/>
            </a:lvl1pPr>
          </a:lstStyle>
          <a:p>
            <a:pPr>
              <a:defRPr/>
            </a:pPr>
            <a:fld id="{0C579AB1-BBDE-4AF1-8E20-2E55CB26CE46}" type="datetimeFigureOut">
              <a:rPr lang="en-US" altLang="en-US"/>
              <a:pPr>
                <a:defRPr/>
              </a:pPr>
              <a:t>8/1/2018</a:t>
            </a:fld>
            <a:endParaRPr lang="en-US" altLang="en-US"/>
          </a:p>
        </p:txBody>
      </p:sp>
      <p:sp>
        <p:nvSpPr>
          <p:cNvPr id="11" name="Footer Placeholder 5"/>
          <p:cNvSpPr>
            <a:spLocks noGrp="1"/>
          </p:cNvSpPr>
          <p:nvPr>
            <p:ph type="ftr" sz="quarter" idx="18"/>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12" name="Slide Number Placeholder 6"/>
          <p:cNvSpPr>
            <a:spLocks noGrp="1"/>
          </p:cNvSpPr>
          <p:nvPr>
            <p:ph type="sldNum" sz="quarter" idx="19"/>
          </p:nvPr>
        </p:nvSpPr>
        <p:spPr/>
        <p:txBody>
          <a:bodyPr/>
          <a:lstStyle>
            <a:lvl1pPr>
              <a:defRPr smtClean="0"/>
            </a:lvl1pPr>
          </a:lstStyle>
          <a:p>
            <a:pPr>
              <a:defRPr/>
            </a:pPr>
            <a:fld id="{B284C19A-23E8-40D4-99B1-132119398E2F}" type="slidenum">
              <a:rPr lang="en-US" altLang="en-US"/>
              <a:pPr>
                <a:defRPr/>
              </a:pPr>
              <a:t>‹#›</a:t>
            </a:fld>
            <a:endParaRPr lang="en-US" altLang="en-US"/>
          </a:p>
        </p:txBody>
      </p:sp>
    </p:spTree>
    <p:extLst>
      <p:ext uri="{BB962C8B-B14F-4D97-AF65-F5344CB8AC3E}">
        <p14:creationId xmlns:p14="http://schemas.microsoft.com/office/powerpoint/2010/main" val="356224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solidFill>
            <a:srgbClr val="011C43"/>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pic>
        <p:nvPicPr>
          <p:cNvPr id="4" name="Picture 8" descr="Logo_Center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5022850"/>
            <a:ext cx="46609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20471"/>
            <a:ext cx="7772400" cy="1981200"/>
          </a:xfrm>
        </p:spPr>
        <p:txBody>
          <a:bodyPr tIns="137160" anchor="b">
            <a:normAutofit/>
          </a:bodyPr>
          <a:lstStyle>
            <a:lvl1pPr>
              <a:defRPr sz="4000" b="0" i="0">
                <a:solidFill>
                  <a:schemeClr val="bg1"/>
                </a:solidFill>
                <a:latin typeface="Franklin Gothic Book"/>
                <a:cs typeface="Franklin Gothic Book"/>
              </a:defRPr>
            </a:lvl1pPr>
          </a:lstStyle>
          <a:p>
            <a:r>
              <a:rPr lang="en-US" smtClean="0"/>
              <a:t>Click to edit Master title style</a:t>
            </a:r>
            <a:endParaRPr lang="en-US" dirty="0"/>
          </a:p>
        </p:txBody>
      </p:sp>
    </p:spTree>
    <p:extLst>
      <p:ext uri="{BB962C8B-B14F-4D97-AF65-F5344CB8AC3E}">
        <p14:creationId xmlns:p14="http://schemas.microsoft.com/office/powerpoint/2010/main" val="236112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atin typeface="Franklin Gothic Medium"/>
                <a:cs typeface="Franklin Gothic Medium"/>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a:cs typeface="Franklin Gothic Book"/>
              </a:defRPr>
            </a:lvl1pPr>
            <a:lvl2pPr>
              <a:defRPr>
                <a:latin typeface="Franklin Gothic Book"/>
                <a:cs typeface="Franklin Gothic Book"/>
              </a:defRPr>
            </a:lvl2pPr>
            <a:lvl3pPr>
              <a:defRPr>
                <a:latin typeface="Franklin Gothic Book"/>
                <a:cs typeface="Franklin Gothic Book"/>
              </a:defRPr>
            </a:lvl3pPr>
            <a:lvl4pPr>
              <a:defRPr>
                <a:latin typeface="Franklin Gothic Book"/>
                <a:cs typeface="Franklin Gothic Book"/>
              </a:defRPr>
            </a:lvl4pPr>
            <a:lvl5pPr>
              <a:defRPr>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50F75AA-6EA4-4C21-8418-24A21F5B9EB5}" type="datetimeFigureOut">
              <a:rPr lang="en-US" altLang="en-US"/>
              <a:pPr>
                <a:defRPr/>
              </a:pPr>
              <a:t>8/1/2018</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3C010CAE-3367-4E2E-B66A-3BBEC6DF0493}" type="slidenum">
              <a:rPr lang="en-US" altLang="en-US"/>
              <a:pPr>
                <a:defRPr/>
              </a:pPr>
              <a:t>‹#›</a:t>
            </a:fld>
            <a:endParaRPr lang="en-US" altLang="en-US"/>
          </a:p>
        </p:txBody>
      </p:sp>
    </p:spTree>
    <p:extLst>
      <p:ext uri="{BB962C8B-B14F-4D97-AF65-F5344CB8AC3E}">
        <p14:creationId xmlns:p14="http://schemas.microsoft.com/office/powerpoint/2010/main" val="39850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763F55B4-EC1A-491E-88E4-65660A998102}" type="datetimeFigureOut">
              <a:rPr lang="en-US" altLang="en-US"/>
              <a:pPr>
                <a:defRPr/>
              </a:pPr>
              <a:t>8/1/2018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0CCEF9C-95E9-4DD3-B6BA-44F1D4432588}" type="slidenum">
              <a:rPr lang="en-US" altLang="en-US"/>
              <a:pPr>
                <a:defRPr/>
              </a:pPr>
              <a:t>‹#›</a:t>
            </a:fld>
            <a:endParaRPr lang="en-US" altLang="en-US"/>
          </a:p>
        </p:txBody>
      </p:sp>
    </p:spTree>
    <p:extLst>
      <p:ext uri="{BB962C8B-B14F-4D97-AF65-F5344CB8AC3E}">
        <p14:creationId xmlns:p14="http://schemas.microsoft.com/office/powerpoint/2010/main" val="118094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p:cNvSpPr/>
          <p:nvPr/>
        </p:nvSpPr>
        <p:spPr>
          <a:xfrm>
            <a:off x="0" y="3214688"/>
            <a:ext cx="9144000" cy="92075"/>
          </a:xfrm>
          <a:prstGeom prst="rect">
            <a:avLst/>
          </a:prstGeom>
          <a:solidFill>
            <a:srgbClr val="011C4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151748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0" y="489337"/>
            <a:ext cx="7772400" cy="102814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Picture Placeholder 7"/>
          <p:cNvSpPr>
            <a:spLocks noGrp="1"/>
          </p:cNvSpPr>
          <p:nvPr>
            <p:ph type="pic" sz="quarter" idx="13"/>
          </p:nvPr>
        </p:nvSpPr>
        <p:spPr>
          <a:xfrm>
            <a:off x="0" y="3297238"/>
            <a:ext cx="9144000" cy="3560762"/>
          </a:xfrm>
        </p:spPr>
        <p:txBody>
          <a:bodyPr rtlCol="0">
            <a:normAutofit/>
          </a:bodyPr>
          <a:lstStyle/>
          <a:p>
            <a:pPr lvl="0"/>
            <a:r>
              <a:rPr lang="en-US" noProof="0" smtClean="0"/>
              <a:t>Click icon to add picture</a:t>
            </a:r>
          </a:p>
        </p:txBody>
      </p:sp>
      <p:sp>
        <p:nvSpPr>
          <p:cNvPr id="6" name="Date Placeholder 3"/>
          <p:cNvSpPr>
            <a:spLocks noGrp="1"/>
          </p:cNvSpPr>
          <p:nvPr>
            <p:ph type="dt" sz="half" idx="14"/>
          </p:nvPr>
        </p:nvSpPr>
        <p:spPr/>
        <p:txBody>
          <a:bodyPr/>
          <a:lstStyle>
            <a:lvl1pPr>
              <a:defRPr smtClean="0"/>
            </a:lvl1pPr>
          </a:lstStyle>
          <a:p>
            <a:pPr>
              <a:defRPr/>
            </a:pPr>
            <a:fld id="{78B13105-EA84-4649-A814-9023CE03AD4D}" type="datetimeFigureOut">
              <a:rPr lang="en-US" altLang="en-US"/>
              <a:pPr>
                <a:defRPr/>
              </a:pPr>
              <a:t>8/1/2018</a:t>
            </a:fld>
            <a:endParaRPr lang="en-US" altLang="en-US"/>
          </a:p>
        </p:txBody>
      </p:sp>
      <p:sp>
        <p:nvSpPr>
          <p:cNvPr id="7" name="Slide Number Placeholder 5"/>
          <p:cNvSpPr>
            <a:spLocks noGrp="1"/>
          </p:cNvSpPr>
          <p:nvPr>
            <p:ph type="sldNum" sz="quarter" idx="15"/>
          </p:nvPr>
        </p:nvSpPr>
        <p:spPr/>
        <p:txBody>
          <a:bodyPr/>
          <a:lstStyle>
            <a:lvl1pPr>
              <a:defRPr smtClean="0"/>
            </a:lvl1pPr>
          </a:lstStyle>
          <a:p>
            <a:pPr>
              <a:defRPr/>
            </a:pPr>
            <a:fld id="{5FB09B3E-4F3C-4B0C-AC61-2C866B7A1E50}" type="slidenum">
              <a:rPr lang="en-US" altLang="en-US"/>
              <a:pPr>
                <a:defRPr/>
              </a:pPr>
              <a:t>‹#›</a:t>
            </a:fld>
            <a:endParaRPr lang="en-US" altLang="en-US"/>
          </a:p>
        </p:txBody>
      </p:sp>
    </p:spTree>
    <p:extLst>
      <p:ext uri="{BB962C8B-B14F-4D97-AF65-F5344CB8AC3E}">
        <p14:creationId xmlns:p14="http://schemas.microsoft.com/office/powerpoint/2010/main" val="26979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F69FFD7D-84FC-4BF0-A71C-CBCDB9348004}" type="datetimeFigureOut">
              <a:rPr lang="en-US" altLang="en-US"/>
              <a:pPr>
                <a:defRPr/>
              </a:pPr>
              <a:t>8/1/2018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D538E80-5CD9-43E9-9DB0-ECDC2F7BF0BE}" type="slidenum">
              <a:rPr lang="en-US" altLang="en-US"/>
              <a:pPr>
                <a:defRPr/>
              </a:pPr>
              <a:t>‹#›</a:t>
            </a:fld>
            <a:endParaRPr lang="en-US" altLang="en-US"/>
          </a:p>
        </p:txBody>
      </p:sp>
    </p:spTree>
    <p:extLst>
      <p:ext uri="{BB962C8B-B14F-4D97-AF65-F5344CB8AC3E}">
        <p14:creationId xmlns:p14="http://schemas.microsoft.com/office/powerpoint/2010/main" val="151832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F79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F79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9D002B9-272C-4B31-A4B1-CD25B7219357}" type="datetimeFigureOut">
              <a:rPr lang="en-US" altLang="en-US"/>
              <a:pPr>
                <a:defRPr/>
              </a:pPr>
              <a:t>8/1/2018</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5257E696-4F14-47D7-8975-2B9411F5179E}" type="slidenum">
              <a:rPr lang="en-US" altLang="en-US"/>
              <a:pPr>
                <a:defRPr/>
              </a:pPr>
              <a:t>‹#›</a:t>
            </a:fld>
            <a:endParaRPr lang="en-US" altLang="en-US"/>
          </a:p>
        </p:txBody>
      </p:sp>
    </p:spTree>
    <p:extLst>
      <p:ext uri="{BB962C8B-B14F-4D97-AF65-F5344CB8AC3E}">
        <p14:creationId xmlns:p14="http://schemas.microsoft.com/office/powerpoint/2010/main" val="98918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smtClean="0"/>
            </a:lvl1pPr>
          </a:lstStyle>
          <a:p>
            <a:pPr>
              <a:defRPr/>
            </a:pPr>
            <a:fld id="{D66E4E96-6AAB-4D11-A4C2-E9B7DE4B0D6E}" type="datetimeFigureOut">
              <a:rPr lang="en-US" altLang="en-US"/>
              <a:pPr>
                <a:defRPr/>
              </a:pPr>
              <a:t>8/1/2018</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CC379B8-403D-4196-9F74-2B42CB682097}" type="slidenum">
              <a:rPr lang="en-US" altLang="en-US"/>
              <a:pPr>
                <a:defRPr/>
              </a:pPr>
              <a:t>‹#›</a:t>
            </a:fld>
            <a:endParaRPr lang="en-US" altLang="en-US"/>
          </a:p>
        </p:txBody>
      </p:sp>
    </p:spTree>
    <p:extLst>
      <p:ext uri="{BB962C8B-B14F-4D97-AF65-F5344CB8AC3E}">
        <p14:creationId xmlns:p14="http://schemas.microsoft.com/office/powerpoint/2010/main" val="404546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48818AD3-EA1B-44D3-8256-6824546FFBE3}" type="datetimeFigureOut">
              <a:rPr lang="en-US" altLang="en-US"/>
              <a:pPr>
                <a:defRPr/>
              </a:pPr>
              <a:t>8/1/2018</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939F0CC-7D2E-458A-920F-F9193CC85DCD}" type="slidenum">
              <a:rPr lang="en-US" altLang="en-US"/>
              <a:pPr>
                <a:defRPr/>
              </a:pPr>
              <a:t>‹#›</a:t>
            </a:fld>
            <a:endParaRPr lang="en-US" altLang="en-US"/>
          </a:p>
        </p:txBody>
      </p:sp>
    </p:spTree>
    <p:extLst>
      <p:ext uri="{BB962C8B-B14F-4D97-AF65-F5344CB8AC3E}">
        <p14:creationId xmlns:p14="http://schemas.microsoft.com/office/powerpoint/2010/main" val="346349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3EF"/>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6138863"/>
            <a:ext cx="9144000" cy="731837"/>
          </a:xfrm>
          <a:prstGeom prst="rect">
            <a:avLst/>
          </a:prstGeom>
          <a:solidFill>
            <a:srgbClr val="011C4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chemeClr val="bg1"/>
                </a:solidFill>
              </a:defRPr>
            </a:lvl1pPr>
          </a:lstStyle>
          <a:p>
            <a:pPr>
              <a:defRPr/>
            </a:pPr>
            <a:fld id="{06DF030A-17D5-4CF4-8500-7D9AE9D471AE}" type="datetimeFigureOut">
              <a:rPr lang="en-US" altLang="en-US"/>
              <a:pPr>
                <a:defRPr/>
              </a:pPr>
              <a:t>8/1/2018</a:t>
            </a:fld>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defRPr>
            </a:lvl1pPr>
          </a:lstStyle>
          <a:p>
            <a:pPr>
              <a:defRPr/>
            </a:pPr>
            <a:fld id="{C0BDF374-EE64-46C5-9826-2EFE1DCEF8FC}" type="slidenum">
              <a:rPr lang="en-US" altLang="en-US"/>
              <a:pPr>
                <a:defRPr/>
              </a:pPr>
              <a:t>‹#›</a:t>
            </a:fld>
            <a:endParaRPr lang="en-US" altLang="en-US"/>
          </a:p>
        </p:txBody>
      </p:sp>
      <p:pic>
        <p:nvPicPr>
          <p:cNvPr id="1031" name="Picture 9" descr="Logo_Center_White.eps"/>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913063" y="6219825"/>
            <a:ext cx="33178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09"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rgbClr val="011C43"/>
          </a:solidFill>
          <a:latin typeface="Franklin Gothic Medium"/>
          <a:ea typeface="ＭＳ Ｐゴシック" panose="020B0600070205080204" pitchFamily="34" charset="-128"/>
          <a:cs typeface="Franklin Gothic Medium"/>
        </a:defRPr>
      </a:lvl1pPr>
      <a:lvl2pPr algn="ctr" defTabSz="457200" rtl="0" eaLnBrk="1" fontAlgn="base" hangingPunct="1">
        <a:spcBef>
          <a:spcPct val="0"/>
        </a:spcBef>
        <a:spcAft>
          <a:spcPct val="0"/>
        </a:spcAft>
        <a:defRPr sz="4400">
          <a:solidFill>
            <a:srgbClr val="011C43"/>
          </a:solidFill>
          <a:latin typeface="Franklin Gothic Medium" panose="020B0603020102020204" pitchFamily="34" charset="0"/>
          <a:ea typeface="ＭＳ Ｐゴシック" panose="020B0600070205080204" pitchFamily="34" charset="-128"/>
          <a:cs typeface="Franklin Gothic Medium" panose="020B0603020102020204" pitchFamily="34" charset="0"/>
        </a:defRPr>
      </a:lvl2pPr>
      <a:lvl3pPr algn="ctr" defTabSz="457200" rtl="0" eaLnBrk="1" fontAlgn="base" hangingPunct="1">
        <a:spcBef>
          <a:spcPct val="0"/>
        </a:spcBef>
        <a:spcAft>
          <a:spcPct val="0"/>
        </a:spcAft>
        <a:defRPr sz="4400">
          <a:solidFill>
            <a:srgbClr val="011C43"/>
          </a:solidFill>
          <a:latin typeface="Franklin Gothic Medium" panose="020B0603020102020204" pitchFamily="34" charset="0"/>
          <a:ea typeface="ＭＳ Ｐゴシック" panose="020B0600070205080204" pitchFamily="34" charset="-128"/>
          <a:cs typeface="Franklin Gothic Medium" panose="020B0603020102020204" pitchFamily="34" charset="0"/>
        </a:defRPr>
      </a:lvl3pPr>
      <a:lvl4pPr algn="ctr" defTabSz="457200" rtl="0" eaLnBrk="1" fontAlgn="base" hangingPunct="1">
        <a:spcBef>
          <a:spcPct val="0"/>
        </a:spcBef>
        <a:spcAft>
          <a:spcPct val="0"/>
        </a:spcAft>
        <a:defRPr sz="4400">
          <a:solidFill>
            <a:srgbClr val="011C43"/>
          </a:solidFill>
          <a:latin typeface="Franklin Gothic Medium" panose="020B0603020102020204" pitchFamily="34" charset="0"/>
          <a:ea typeface="ＭＳ Ｐゴシック" panose="020B0600070205080204" pitchFamily="34" charset="-128"/>
          <a:cs typeface="Franklin Gothic Medium" panose="020B0603020102020204" pitchFamily="34" charset="0"/>
        </a:defRPr>
      </a:lvl4pPr>
      <a:lvl5pPr algn="ctr" defTabSz="457200" rtl="0" eaLnBrk="1" fontAlgn="base" hangingPunct="1">
        <a:spcBef>
          <a:spcPct val="0"/>
        </a:spcBef>
        <a:spcAft>
          <a:spcPct val="0"/>
        </a:spcAft>
        <a:defRPr sz="4400">
          <a:solidFill>
            <a:srgbClr val="011C43"/>
          </a:solidFill>
          <a:latin typeface="Franklin Gothic Medium" panose="020B0603020102020204" pitchFamily="34" charset="0"/>
          <a:ea typeface="ＭＳ Ｐゴシック" panose="020B0600070205080204" pitchFamily="34" charset="-128"/>
          <a:cs typeface="Franklin Gothic Medium" panose="020B0603020102020204" pitchFamily="34" charset="0"/>
        </a:defRPr>
      </a:lvl5pPr>
      <a:lvl6pPr marL="457200" algn="ctr" defTabSz="457200" rtl="0" eaLnBrk="1" fontAlgn="base" hangingPunct="1">
        <a:spcBef>
          <a:spcPct val="0"/>
        </a:spcBef>
        <a:spcAft>
          <a:spcPct val="0"/>
        </a:spcAft>
        <a:defRPr sz="4400">
          <a:solidFill>
            <a:srgbClr val="011C43"/>
          </a:solidFill>
          <a:latin typeface="Franklin Gothic Medium" panose="020B0603020102020204" pitchFamily="34" charset="0"/>
          <a:ea typeface="ＭＳ Ｐゴシック" panose="020B0600070205080204" pitchFamily="34" charset="-128"/>
        </a:defRPr>
      </a:lvl6pPr>
      <a:lvl7pPr marL="914400" algn="ctr" defTabSz="457200" rtl="0" eaLnBrk="1" fontAlgn="base" hangingPunct="1">
        <a:spcBef>
          <a:spcPct val="0"/>
        </a:spcBef>
        <a:spcAft>
          <a:spcPct val="0"/>
        </a:spcAft>
        <a:defRPr sz="4400">
          <a:solidFill>
            <a:srgbClr val="011C43"/>
          </a:solidFill>
          <a:latin typeface="Franklin Gothic Medium" panose="020B0603020102020204" pitchFamily="34" charset="0"/>
          <a:ea typeface="ＭＳ Ｐゴシック" panose="020B0600070205080204" pitchFamily="34" charset="-128"/>
        </a:defRPr>
      </a:lvl7pPr>
      <a:lvl8pPr marL="1371600" algn="ctr" defTabSz="457200" rtl="0" eaLnBrk="1" fontAlgn="base" hangingPunct="1">
        <a:spcBef>
          <a:spcPct val="0"/>
        </a:spcBef>
        <a:spcAft>
          <a:spcPct val="0"/>
        </a:spcAft>
        <a:defRPr sz="4400">
          <a:solidFill>
            <a:srgbClr val="011C43"/>
          </a:solidFill>
          <a:latin typeface="Franklin Gothic Medium" panose="020B0603020102020204" pitchFamily="34" charset="0"/>
          <a:ea typeface="ＭＳ Ｐゴシック" panose="020B0600070205080204" pitchFamily="34" charset="-128"/>
        </a:defRPr>
      </a:lvl8pPr>
      <a:lvl9pPr marL="1828800" algn="ctr" defTabSz="457200" rtl="0" eaLnBrk="1" fontAlgn="base" hangingPunct="1">
        <a:spcBef>
          <a:spcPct val="0"/>
        </a:spcBef>
        <a:spcAft>
          <a:spcPct val="0"/>
        </a:spcAft>
        <a:defRPr sz="4400">
          <a:solidFill>
            <a:srgbClr val="011C43"/>
          </a:solidFill>
          <a:latin typeface="Franklin Gothic Medium" panose="020B0603020102020204" pitchFamily="34" charset="0"/>
          <a:ea typeface="ＭＳ Ｐゴシック"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011C43"/>
          </a:solidFill>
          <a:latin typeface="Franklin Gothic Book"/>
          <a:ea typeface="ＭＳ Ｐゴシック" panose="020B0600070205080204" pitchFamily="34" charset="-128"/>
          <a:cs typeface="Franklin Gothic Book"/>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011C43"/>
          </a:solidFill>
          <a:latin typeface="Franklin Gothic Book"/>
          <a:ea typeface="ＭＳ Ｐゴシック" panose="020B0600070205080204" pitchFamily="34" charset="-128"/>
          <a:cs typeface="Franklin Gothic Book"/>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011C43"/>
          </a:solidFill>
          <a:latin typeface="Franklin Gothic Book"/>
          <a:ea typeface="ＭＳ Ｐゴシック" panose="020B0600070205080204" pitchFamily="34" charset="-128"/>
          <a:cs typeface="Franklin Gothic Book"/>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011C43"/>
          </a:solidFill>
          <a:latin typeface="Franklin Gothic Book"/>
          <a:ea typeface="ＭＳ Ｐゴシック" panose="020B0600070205080204" pitchFamily="34" charset="-128"/>
          <a:cs typeface="Franklin Gothic Book"/>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011C43"/>
          </a:solidFill>
          <a:latin typeface="Franklin Gothic Book"/>
          <a:ea typeface="ＭＳ Ｐゴシック" panose="020B0600070205080204" pitchFamily="34" charset="-128"/>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mailto:studentservices@cune.edu"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2.ed.gov/admins/lead/safety/handbook.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574675" y="138793"/>
            <a:ext cx="7772400" cy="4841421"/>
          </a:xfrm>
        </p:spPr>
        <p:txBody>
          <a:bodyPr wrap="square" anchor="t">
            <a:normAutofit/>
          </a:bodyPr>
          <a:lstStyle/>
          <a:p>
            <a:pPr eaLnBrk="1" hangingPunct="1">
              <a:spcAft>
                <a:spcPts val="600"/>
              </a:spcAft>
              <a:defRPr/>
            </a:pPr>
            <a:r>
              <a:rPr lang="en-US" altLang="en-US" dirty="0" smtClean="0">
                <a:latin typeface="Franklin Gothic Book" panose="020B0503020102020204" pitchFamily="34" charset="0"/>
              </a:rPr>
              <a:t/>
            </a:r>
            <a:br>
              <a:rPr lang="en-US" altLang="en-US" dirty="0" smtClean="0">
                <a:latin typeface="Franklin Gothic Book" panose="020B0503020102020204" pitchFamily="34" charset="0"/>
              </a:rPr>
            </a:br>
            <a:r>
              <a:rPr lang="en-US" altLang="en-US" sz="4444" b="1" dirty="0" err="1" smtClean="0">
                <a:latin typeface="Franklin Gothic Book" panose="020B0503020102020204" pitchFamily="34" charset="0"/>
              </a:rPr>
              <a:t>Clery</a:t>
            </a:r>
            <a:r>
              <a:rPr lang="en-US" altLang="en-US" sz="4444" b="1" dirty="0" smtClean="0">
                <a:latin typeface="Franklin Gothic Book" panose="020B0503020102020204" pitchFamily="34" charset="0"/>
              </a:rPr>
              <a:t> Act Training:</a:t>
            </a:r>
            <a:br>
              <a:rPr lang="en-US" altLang="en-US" sz="4444" b="1" dirty="0" smtClean="0">
                <a:latin typeface="Franklin Gothic Book" panose="020B0503020102020204" pitchFamily="34" charset="0"/>
              </a:rPr>
            </a:br>
            <a:r>
              <a:rPr lang="en-US" altLang="en-US" sz="4444" b="1" dirty="0" smtClean="0">
                <a:latin typeface="Franklin Gothic Book" panose="020B0503020102020204" pitchFamily="34" charset="0"/>
              </a:rPr>
              <a:t>For a Campus Security Authority</a:t>
            </a:r>
            <a:r>
              <a:rPr lang="en-US" altLang="en-US" dirty="0" smtClean="0">
                <a:latin typeface="Franklin Gothic Book" panose="020B0503020102020204" pitchFamily="34" charset="0"/>
              </a:rPr>
              <a:t/>
            </a:r>
            <a:br>
              <a:rPr lang="en-US" altLang="en-US" dirty="0" smtClean="0">
                <a:latin typeface="Franklin Gothic Book" panose="020B0503020102020204" pitchFamily="34" charset="0"/>
              </a:rPr>
            </a:br>
            <a:r>
              <a:rPr lang="en-US" altLang="en-US" dirty="0" smtClean="0">
                <a:latin typeface="Franklin Gothic Book" panose="020B0503020102020204" pitchFamily="34" charset="0"/>
              </a:rPr>
              <a:t/>
            </a:r>
            <a:br>
              <a:rPr lang="en-US" altLang="en-US" dirty="0" smtClean="0">
                <a:latin typeface="Franklin Gothic Book" panose="020B0503020102020204" pitchFamily="34" charset="0"/>
              </a:rPr>
            </a:br>
            <a:r>
              <a:rPr lang="en-US" altLang="en-US" sz="1400" dirty="0" smtClean="0">
                <a:latin typeface="Franklin Gothic Book" panose="020B0503020102020204" pitchFamily="34" charset="0"/>
              </a:rPr>
              <a:t/>
            </a:r>
            <a:br>
              <a:rPr lang="en-US" altLang="en-US" sz="1400" dirty="0" smtClean="0">
                <a:latin typeface="Franklin Gothic Book" panose="020B0503020102020204" pitchFamily="34" charset="0"/>
              </a:rPr>
            </a:br>
            <a:endParaRPr lang="en-US" altLang="en-US" sz="1400" dirty="0" smtClean="0">
              <a:latin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Campus Security Authority?</a:t>
            </a:r>
            <a:endParaRPr lang="en-US" dirty="0"/>
          </a:p>
        </p:txBody>
      </p:sp>
      <p:sp>
        <p:nvSpPr>
          <p:cNvPr id="3" name="Content Placeholder 2"/>
          <p:cNvSpPr>
            <a:spLocks noGrp="1"/>
          </p:cNvSpPr>
          <p:nvPr>
            <p:ph idx="1"/>
          </p:nvPr>
        </p:nvSpPr>
        <p:spPr/>
        <p:txBody>
          <a:bodyPr/>
          <a:lstStyle/>
          <a:p>
            <a:pPr marL="0" lvl="0" indent="0" defTabSz="914400" fontAlgn="auto">
              <a:spcBef>
                <a:spcPts val="0"/>
              </a:spcBef>
              <a:spcAft>
                <a:spcPts val="0"/>
              </a:spcAft>
              <a:buNone/>
            </a:pPr>
            <a:r>
              <a:rPr lang="en-US" sz="1800" dirty="0">
                <a:solidFill>
                  <a:prstClr val="black"/>
                </a:solidFill>
                <a:latin typeface="Calibri"/>
                <a:ea typeface="+mn-ea"/>
                <a:cs typeface="+mn-cs"/>
              </a:rPr>
              <a:t>The </a:t>
            </a:r>
            <a:r>
              <a:rPr lang="en-US" sz="1800" dirty="0" err="1">
                <a:solidFill>
                  <a:prstClr val="black"/>
                </a:solidFill>
                <a:latin typeface="Calibri"/>
                <a:ea typeface="+mn-ea"/>
                <a:cs typeface="+mn-cs"/>
              </a:rPr>
              <a:t>Clery</a:t>
            </a:r>
            <a:r>
              <a:rPr lang="en-US" sz="1800" dirty="0">
                <a:solidFill>
                  <a:prstClr val="black"/>
                </a:solidFill>
                <a:latin typeface="Calibri"/>
                <a:ea typeface="+mn-ea"/>
                <a:cs typeface="+mn-cs"/>
              </a:rPr>
              <a:t> Act requires that the University gather and publish </a:t>
            </a:r>
          </a:p>
          <a:p>
            <a:pPr marL="0" lvl="0" indent="0" defTabSz="914400" fontAlgn="auto">
              <a:spcBef>
                <a:spcPts val="0"/>
              </a:spcBef>
              <a:spcAft>
                <a:spcPts val="0"/>
              </a:spcAft>
              <a:buNone/>
            </a:pPr>
            <a:r>
              <a:rPr lang="en-US" sz="1800" dirty="0">
                <a:solidFill>
                  <a:prstClr val="black"/>
                </a:solidFill>
                <a:latin typeface="Calibri"/>
                <a:ea typeface="+mn-ea"/>
                <a:cs typeface="+mn-cs"/>
              </a:rPr>
              <a:t>crime data from multiple sources, including a </a:t>
            </a:r>
          </a:p>
          <a:p>
            <a:pPr marL="0" lvl="0" indent="0" defTabSz="914400" fontAlgn="auto">
              <a:spcBef>
                <a:spcPts val="0"/>
              </a:spcBef>
              <a:spcAft>
                <a:spcPts val="0"/>
              </a:spcAft>
              <a:buNone/>
            </a:pPr>
            <a:r>
              <a:rPr lang="en-US" sz="1800" u="sng" dirty="0">
                <a:solidFill>
                  <a:prstClr val="black"/>
                </a:solidFill>
                <a:latin typeface="Calibri"/>
                <a:ea typeface="+mn-ea"/>
                <a:cs typeface="+mn-cs"/>
              </a:rPr>
              <a:t>Campus Security Authority</a:t>
            </a:r>
            <a:r>
              <a:rPr lang="en-US" sz="1800" dirty="0">
                <a:solidFill>
                  <a:prstClr val="black"/>
                </a:solidFill>
                <a:latin typeface="Calibri"/>
                <a:ea typeface="+mn-ea"/>
                <a:cs typeface="+mn-cs"/>
              </a:rPr>
              <a:t>. </a:t>
            </a:r>
          </a:p>
          <a:p>
            <a:pPr marL="0" lvl="0" indent="0" defTabSz="914400" fontAlgn="auto">
              <a:spcBef>
                <a:spcPts val="0"/>
              </a:spcBef>
              <a:spcAft>
                <a:spcPts val="0"/>
              </a:spcAft>
              <a:buNone/>
            </a:pPr>
            <a:endParaRPr lang="en-US" sz="1800" dirty="0">
              <a:solidFill>
                <a:prstClr val="black"/>
              </a:solidFill>
              <a:latin typeface="Calibri"/>
              <a:ea typeface="+mn-ea"/>
              <a:cs typeface="+mn-cs"/>
            </a:endParaRPr>
          </a:p>
          <a:p>
            <a:pPr marL="0" lvl="0" indent="0" defTabSz="914400" fontAlgn="auto">
              <a:spcBef>
                <a:spcPts val="0"/>
              </a:spcBef>
              <a:spcAft>
                <a:spcPts val="0"/>
              </a:spcAft>
              <a:buNone/>
            </a:pPr>
            <a:r>
              <a:rPr lang="en-US" sz="1800" dirty="0">
                <a:solidFill>
                  <a:prstClr val="black"/>
                </a:solidFill>
                <a:latin typeface="Calibri"/>
                <a:ea typeface="+mn-ea"/>
                <a:cs typeface="+mn-cs"/>
              </a:rPr>
              <a:t>The law defines</a:t>
            </a:r>
            <a:r>
              <a:rPr lang="en-US" sz="1800" b="1" dirty="0">
                <a:solidFill>
                  <a:prstClr val="black"/>
                </a:solidFill>
                <a:latin typeface="Calibri"/>
                <a:ea typeface="+mn-ea"/>
                <a:cs typeface="+mn-cs"/>
              </a:rPr>
              <a:t> 4 categories of a Campus Security Authority</a:t>
            </a:r>
            <a:r>
              <a:rPr lang="en-US" sz="1800" dirty="0">
                <a:solidFill>
                  <a:prstClr val="black"/>
                </a:solidFill>
                <a:latin typeface="Calibri"/>
                <a:ea typeface="+mn-ea"/>
                <a:cs typeface="+mn-cs"/>
              </a:rPr>
              <a:t>:</a:t>
            </a:r>
          </a:p>
          <a:p>
            <a:pPr marL="0" lvl="0" indent="0" defTabSz="914400" fontAlgn="auto">
              <a:spcBef>
                <a:spcPts val="0"/>
              </a:spcBef>
              <a:spcAft>
                <a:spcPts val="0"/>
              </a:spcAft>
              <a:buNone/>
            </a:pPr>
            <a:endParaRPr lang="en-US" sz="1800" dirty="0">
              <a:solidFill>
                <a:prstClr val="black"/>
              </a:solidFill>
              <a:latin typeface="Calibri"/>
              <a:ea typeface="+mn-ea"/>
              <a:cs typeface="+mn-cs"/>
            </a:endParaRPr>
          </a:p>
          <a:p>
            <a:pPr marL="285750" lvl="0" indent="-285750" defTabSz="914400" fontAlgn="auto">
              <a:spcBef>
                <a:spcPts val="0"/>
              </a:spcBef>
              <a:spcAft>
                <a:spcPts val="0"/>
              </a:spcAft>
            </a:pPr>
            <a:r>
              <a:rPr lang="en-US" sz="1800" dirty="0">
                <a:solidFill>
                  <a:prstClr val="black"/>
                </a:solidFill>
                <a:latin typeface="Calibri"/>
                <a:ea typeface="+mn-ea"/>
                <a:cs typeface="+mn-cs"/>
              </a:rPr>
              <a:t>University Police</a:t>
            </a:r>
          </a:p>
          <a:p>
            <a:pPr marL="0" lvl="0" indent="0" defTabSz="914400" fontAlgn="auto">
              <a:spcBef>
                <a:spcPts val="0"/>
              </a:spcBef>
              <a:spcAft>
                <a:spcPts val="0"/>
              </a:spcAft>
              <a:buNone/>
            </a:pPr>
            <a:endParaRPr lang="en-US" sz="1800" dirty="0">
              <a:solidFill>
                <a:prstClr val="black"/>
              </a:solidFill>
              <a:latin typeface="Calibri"/>
              <a:ea typeface="+mn-ea"/>
              <a:cs typeface="+mn-cs"/>
            </a:endParaRPr>
          </a:p>
          <a:p>
            <a:pPr marL="285750" lvl="0" indent="-285750" defTabSz="914400" fontAlgn="auto">
              <a:spcBef>
                <a:spcPts val="0"/>
              </a:spcBef>
              <a:spcAft>
                <a:spcPts val="0"/>
              </a:spcAft>
            </a:pPr>
            <a:r>
              <a:rPr lang="en-US" sz="1800" dirty="0">
                <a:solidFill>
                  <a:prstClr val="black"/>
                </a:solidFill>
                <a:latin typeface="Calibri"/>
                <a:ea typeface="+mn-ea"/>
                <a:cs typeface="+mn-cs"/>
              </a:rPr>
              <a:t>Non-police security staff responsible for monitoring University property</a:t>
            </a:r>
          </a:p>
          <a:p>
            <a:pPr marL="285750" lvl="0" indent="-285750" defTabSz="914400" fontAlgn="auto">
              <a:spcBef>
                <a:spcPts val="0"/>
              </a:spcBef>
              <a:spcAft>
                <a:spcPts val="0"/>
              </a:spcAft>
            </a:pPr>
            <a:endParaRPr lang="en-US" sz="1800" dirty="0">
              <a:solidFill>
                <a:prstClr val="black"/>
              </a:solidFill>
              <a:latin typeface="Calibri"/>
              <a:ea typeface="+mn-ea"/>
              <a:cs typeface="+mn-cs"/>
            </a:endParaRPr>
          </a:p>
          <a:p>
            <a:pPr marL="285750" lvl="0" indent="-285750" defTabSz="914400" fontAlgn="auto">
              <a:spcBef>
                <a:spcPts val="0"/>
              </a:spcBef>
              <a:spcAft>
                <a:spcPts val="0"/>
              </a:spcAft>
            </a:pPr>
            <a:r>
              <a:rPr lang="en-US" sz="1800" dirty="0">
                <a:solidFill>
                  <a:prstClr val="black"/>
                </a:solidFill>
                <a:latin typeface="Calibri"/>
                <a:ea typeface="+mn-ea"/>
                <a:cs typeface="+mn-cs"/>
              </a:rPr>
              <a:t>People/Offices designated under our policy as those to whom crimes should be reported</a:t>
            </a:r>
          </a:p>
          <a:p>
            <a:pPr marL="285750" lvl="0" indent="-285750" defTabSz="914400" fontAlgn="auto">
              <a:spcBef>
                <a:spcPts val="0"/>
              </a:spcBef>
              <a:spcAft>
                <a:spcPts val="0"/>
              </a:spcAft>
            </a:pPr>
            <a:endParaRPr lang="en-US" sz="1800" dirty="0">
              <a:solidFill>
                <a:prstClr val="black"/>
              </a:solidFill>
              <a:latin typeface="Calibri"/>
              <a:ea typeface="+mn-ea"/>
              <a:cs typeface="+mn-cs"/>
            </a:endParaRPr>
          </a:p>
          <a:p>
            <a:pPr marL="285750" lvl="0" indent="-285750" defTabSz="914400" fontAlgn="auto">
              <a:spcBef>
                <a:spcPts val="0"/>
              </a:spcBef>
              <a:spcAft>
                <a:spcPts val="0"/>
              </a:spcAft>
            </a:pPr>
            <a:r>
              <a:rPr lang="en-US" sz="1800" dirty="0">
                <a:solidFill>
                  <a:prstClr val="black"/>
                </a:solidFill>
                <a:latin typeface="Calibri"/>
                <a:ea typeface="+mn-ea"/>
                <a:cs typeface="+mn-cs"/>
              </a:rPr>
              <a:t>“Officials with significant responsibility for student and campus activities”</a:t>
            </a:r>
          </a:p>
          <a:p>
            <a:endParaRPr lang="en-US" dirty="0"/>
          </a:p>
        </p:txBody>
      </p:sp>
    </p:spTree>
    <p:extLst>
      <p:ext uri="{BB962C8B-B14F-4D97-AF65-F5344CB8AC3E}">
        <p14:creationId xmlns:p14="http://schemas.microsoft.com/office/powerpoint/2010/main" val="255467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Section 2: Campus Security Authority</a:t>
            </a:r>
            <a:endParaRPr lang="en-US" b="1" dirty="0"/>
          </a:p>
        </p:txBody>
      </p:sp>
      <p:sp>
        <p:nvSpPr>
          <p:cNvPr id="3" name="Content Placeholder 2"/>
          <p:cNvSpPr>
            <a:spLocks noGrp="1"/>
          </p:cNvSpPr>
          <p:nvPr>
            <p:ph idx="1"/>
          </p:nvPr>
        </p:nvSpPr>
        <p:spPr>
          <a:xfrm>
            <a:off x="457200" y="1355272"/>
            <a:ext cx="8229600" cy="4770892"/>
          </a:xfrm>
        </p:spPr>
        <p:txBody>
          <a:bodyPr/>
          <a:lstStyle/>
          <a:p>
            <a:pPr marL="0" lvl="0" indent="0" defTabSz="914400" fontAlgn="auto">
              <a:spcBef>
                <a:spcPts val="0"/>
              </a:spcBef>
              <a:spcAft>
                <a:spcPts val="0"/>
              </a:spcAft>
              <a:buNone/>
            </a:pPr>
            <a:r>
              <a:rPr lang="en-US" sz="2000" b="1" dirty="0">
                <a:solidFill>
                  <a:srgbClr val="1F497D"/>
                </a:solidFill>
                <a:latin typeface="Calibri" panose="020F0502020204030204" pitchFamily="34" charset="0"/>
                <a:ea typeface="+mn-ea"/>
                <a:cs typeface="Calibri" panose="020F0502020204030204" pitchFamily="34" charset="0"/>
              </a:rPr>
              <a:t>How is a campus official designated as a Campus Security Authority (CSA)?</a:t>
            </a:r>
          </a:p>
          <a:p>
            <a:pPr marL="0" lvl="0" indent="0" defTabSz="914400" fontAlgn="auto">
              <a:spcBef>
                <a:spcPts val="0"/>
              </a:spcBef>
              <a:spcAft>
                <a:spcPts val="0"/>
              </a:spcAft>
              <a:buNone/>
            </a:pPr>
            <a:endParaRPr lang="en-US" sz="2000" b="1" dirty="0">
              <a:solidFill>
                <a:srgbClr val="1F497D"/>
              </a:solidFill>
              <a:latin typeface="Calibri" panose="020F0502020204030204" pitchFamily="34" charset="0"/>
              <a:ea typeface="+mn-ea"/>
              <a:cs typeface="Calibri" panose="020F0502020204030204" pitchFamily="34" charset="0"/>
            </a:endParaRPr>
          </a:p>
          <a:p>
            <a:pPr marL="0" lvl="0" indent="0" defTabSz="914400" fontAlgn="auto">
              <a:spcBef>
                <a:spcPts val="0"/>
              </a:spcBef>
              <a:spcAft>
                <a:spcPts val="0"/>
              </a:spcAft>
              <a:buNone/>
            </a:pPr>
            <a:r>
              <a:rPr lang="en-US" sz="2000" dirty="0">
                <a:solidFill>
                  <a:srgbClr val="000000"/>
                </a:solidFill>
                <a:latin typeface="Calibri" panose="020F0502020204030204" pitchFamily="34" charset="0"/>
                <a:ea typeface="+mn-ea"/>
                <a:cs typeface="Calibri" panose="020F0502020204030204" pitchFamily="34" charset="0"/>
              </a:rPr>
              <a:t>CSAs are defined by </a:t>
            </a:r>
            <a:r>
              <a:rPr lang="en-US" sz="2000" b="1" dirty="0">
                <a:solidFill>
                  <a:srgbClr val="984807"/>
                </a:solidFill>
                <a:latin typeface="Calibri" panose="020F0502020204030204" pitchFamily="34" charset="0"/>
                <a:ea typeface="+mn-ea"/>
                <a:cs typeface="Calibri" panose="020F0502020204030204" pitchFamily="34" charset="0"/>
              </a:rPr>
              <a:t>job function</a:t>
            </a:r>
            <a:r>
              <a:rPr lang="en-US" sz="2000" dirty="0">
                <a:solidFill>
                  <a:srgbClr val="000000"/>
                </a:solidFill>
                <a:latin typeface="Calibri" panose="020F0502020204030204" pitchFamily="34" charset="0"/>
                <a:ea typeface="+mn-ea"/>
                <a:cs typeface="Calibri" panose="020F0502020204030204" pitchFamily="34" charset="0"/>
              </a:rPr>
              <a:t> and not by title.</a:t>
            </a:r>
          </a:p>
          <a:p>
            <a:pPr marL="0" lvl="0" indent="0" defTabSz="914400" fontAlgn="auto">
              <a:spcBef>
                <a:spcPts val="0"/>
              </a:spcBef>
              <a:spcAft>
                <a:spcPts val="0"/>
              </a:spcAft>
              <a:buNone/>
            </a:pPr>
            <a:endParaRPr lang="en-US" sz="2000" dirty="0">
              <a:solidFill>
                <a:srgbClr val="000000"/>
              </a:solidFill>
              <a:latin typeface="Calibri" panose="020F0502020204030204" pitchFamily="34" charset="0"/>
              <a:ea typeface="+mn-ea"/>
              <a:cs typeface="Calibri" panose="020F0502020204030204" pitchFamily="34" charset="0"/>
            </a:endParaRPr>
          </a:p>
          <a:p>
            <a:pPr marL="0" lvl="0" indent="0" defTabSz="914400" fontAlgn="auto">
              <a:spcBef>
                <a:spcPts val="0"/>
              </a:spcBef>
              <a:spcAft>
                <a:spcPts val="0"/>
              </a:spcAft>
              <a:buNone/>
            </a:pPr>
            <a:r>
              <a:rPr lang="en-US" sz="2000" b="1" dirty="0">
                <a:solidFill>
                  <a:prstClr val="black"/>
                </a:solidFill>
                <a:latin typeface="Calibri" panose="020F0502020204030204" pitchFamily="34" charset="0"/>
                <a:ea typeface="+mn-ea"/>
                <a:cs typeface="Calibri" panose="020F0502020204030204" pitchFamily="34" charset="0"/>
              </a:rPr>
              <a:t>Functions</a:t>
            </a:r>
            <a:endParaRPr lang="en-US" sz="2000" dirty="0">
              <a:solidFill>
                <a:prstClr val="black"/>
              </a:solidFill>
              <a:latin typeface="Calibri" panose="020F0502020204030204" pitchFamily="34" charset="0"/>
              <a:ea typeface="+mn-ea"/>
              <a:cs typeface="Calibri" panose="020F0502020204030204" pitchFamily="34" charset="0"/>
            </a:endParaRPr>
          </a:p>
          <a:p>
            <a:pPr marL="0" lvl="0" indent="0" defTabSz="914400" fontAlgn="auto">
              <a:spcBef>
                <a:spcPts val="0"/>
              </a:spcBef>
              <a:spcAft>
                <a:spcPts val="0"/>
              </a:spcAft>
              <a:buNone/>
            </a:pPr>
            <a:r>
              <a:rPr lang="en-US" sz="2000" dirty="0">
                <a:solidFill>
                  <a:prstClr val="black"/>
                </a:solidFill>
                <a:latin typeface="Calibri" panose="020F0502020204030204" pitchFamily="34" charset="0"/>
                <a:ea typeface="+mn-ea"/>
                <a:cs typeface="Calibri" panose="020F0502020204030204" pitchFamily="34" charset="0"/>
              </a:rPr>
              <a:t>A CSA is anyone who has significant responsibility for student AND campus activities. </a:t>
            </a:r>
          </a:p>
          <a:p>
            <a:pPr marL="0" lvl="0" indent="0" defTabSz="914400" fontAlgn="auto">
              <a:spcBef>
                <a:spcPts val="0"/>
              </a:spcBef>
              <a:spcAft>
                <a:spcPts val="0"/>
              </a:spcAft>
              <a:buNone/>
            </a:pPr>
            <a:endParaRPr lang="en-US" sz="2000" dirty="0">
              <a:solidFill>
                <a:prstClr val="black"/>
              </a:solidFill>
              <a:latin typeface="Calibri" panose="020F0502020204030204" pitchFamily="34" charset="0"/>
              <a:ea typeface="+mn-ea"/>
              <a:cs typeface="Calibri" panose="020F0502020204030204" pitchFamily="34" charset="0"/>
            </a:endParaRPr>
          </a:p>
          <a:p>
            <a:pPr marL="0" lvl="0" indent="0" defTabSz="914400" fontAlgn="auto">
              <a:spcBef>
                <a:spcPts val="0"/>
              </a:spcBef>
              <a:spcAft>
                <a:spcPts val="0"/>
              </a:spcAft>
              <a:buNone/>
            </a:pPr>
            <a:r>
              <a:rPr lang="en-US" sz="2000" dirty="0">
                <a:solidFill>
                  <a:prstClr val="black"/>
                </a:solidFill>
                <a:latin typeface="Calibri" panose="020F0502020204030204" pitchFamily="34" charset="0"/>
                <a:ea typeface="+mn-ea"/>
                <a:cs typeface="Calibri" panose="020F0502020204030204" pitchFamily="34" charset="0"/>
              </a:rPr>
              <a:t>The law defines "significant responsibility” broadly and includes, but is not limited to:</a:t>
            </a:r>
          </a:p>
          <a:p>
            <a:pPr marL="0" lvl="0" indent="0" defTabSz="914400" fontAlgn="auto">
              <a:spcBef>
                <a:spcPts val="0"/>
              </a:spcBef>
              <a:spcAft>
                <a:spcPts val="0"/>
              </a:spcAft>
              <a:buNone/>
            </a:pPr>
            <a:endParaRPr lang="en-US" sz="2000" dirty="0">
              <a:solidFill>
                <a:prstClr val="black"/>
              </a:solidFill>
              <a:latin typeface="Calibri" panose="020F0502020204030204" pitchFamily="34" charset="0"/>
              <a:ea typeface="+mn-ea"/>
              <a:cs typeface="Calibri" panose="020F0502020204030204" pitchFamily="34" charset="0"/>
            </a:endParaRPr>
          </a:p>
          <a:p>
            <a:pPr marL="285750" lvl="0" indent="-285750" defTabSz="914400" fontAlgn="auto">
              <a:spcBef>
                <a:spcPts val="0"/>
              </a:spcBef>
              <a:spcAft>
                <a:spcPts val="0"/>
              </a:spcAft>
            </a:pPr>
            <a:r>
              <a:rPr lang="en-US" sz="2000" dirty="0">
                <a:solidFill>
                  <a:prstClr val="black"/>
                </a:solidFill>
                <a:latin typeface="Calibri" panose="020F0502020204030204" pitchFamily="34" charset="0"/>
                <a:ea typeface="+mn-ea"/>
                <a:cs typeface="Calibri" panose="020F0502020204030204" pitchFamily="34" charset="0"/>
              </a:rPr>
              <a:t>Student Housing</a:t>
            </a:r>
          </a:p>
          <a:p>
            <a:pPr marL="285750" lvl="0" indent="-285750" defTabSz="914400" fontAlgn="auto">
              <a:spcBef>
                <a:spcPts val="0"/>
              </a:spcBef>
              <a:spcAft>
                <a:spcPts val="0"/>
              </a:spcAft>
            </a:pPr>
            <a:r>
              <a:rPr lang="en-US" sz="2000" dirty="0">
                <a:solidFill>
                  <a:prstClr val="black"/>
                </a:solidFill>
                <a:latin typeface="Calibri" panose="020F0502020204030204" pitchFamily="34" charset="0"/>
                <a:ea typeface="+mn-ea"/>
                <a:cs typeface="Calibri" panose="020F0502020204030204" pitchFamily="34" charset="0"/>
              </a:rPr>
              <a:t>Student Discipline and Campus Judicial Proceedings</a:t>
            </a:r>
            <a:endParaRPr lang="en-US" sz="2000" dirty="0">
              <a:solidFill>
                <a:srgbClr val="000000"/>
              </a:solidFill>
              <a:latin typeface="Calibri" panose="020F0502020204030204" pitchFamily="34" charset="0"/>
              <a:ea typeface="+mn-ea"/>
              <a:cs typeface="Calibri" panose="020F0502020204030204" pitchFamily="34" charset="0"/>
            </a:endParaRPr>
          </a:p>
          <a:p>
            <a:pPr marL="0" indent="0">
              <a:buNone/>
            </a:pPr>
            <a:endParaRPr lang="en-US" sz="2000" dirty="0"/>
          </a:p>
          <a:p>
            <a:pPr marL="0" indent="0">
              <a:buNone/>
            </a:pPr>
            <a:endParaRPr lang="en-US" sz="1000" dirty="0" smtClean="0"/>
          </a:p>
          <a:p>
            <a:pPr marL="0" indent="0">
              <a:buNone/>
            </a:pPr>
            <a:endParaRPr lang="en-US" sz="2000" dirty="0" smtClean="0"/>
          </a:p>
          <a:p>
            <a:endParaRPr lang="en-US" dirty="0"/>
          </a:p>
        </p:txBody>
      </p:sp>
    </p:spTree>
    <p:extLst>
      <p:ext uri="{BB962C8B-B14F-4D97-AF65-F5344CB8AC3E}">
        <p14:creationId xmlns:p14="http://schemas.microsoft.com/office/powerpoint/2010/main" val="728356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CSAs?</a:t>
            </a:r>
            <a:endParaRPr lang="en-US" dirty="0"/>
          </a:p>
        </p:txBody>
      </p:sp>
      <p:sp>
        <p:nvSpPr>
          <p:cNvPr id="3" name="Content Placeholder 2"/>
          <p:cNvSpPr>
            <a:spLocks noGrp="1"/>
          </p:cNvSpPr>
          <p:nvPr>
            <p:ph sz="half" idx="1"/>
          </p:nvPr>
        </p:nvSpPr>
        <p:spPr/>
        <p:txBody>
          <a:bodyPr/>
          <a:lstStyle/>
          <a:p>
            <a:pPr marL="0" lvl="0" indent="0" defTabSz="914400" fontAlgn="auto">
              <a:spcBef>
                <a:spcPts val="0"/>
              </a:spcBef>
              <a:spcAft>
                <a:spcPts val="0"/>
              </a:spcAft>
              <a:buNone/>
            </a:pPr>
            <a:r>
              <a:rPr lang="en-US" sz="2000" b="1" dirty="0">
                <a:solidFill>
                  <a:prstClr val="black"/>
                </a:solidFill>
                <a:latin typeface="Calibri"/>
                <a:ea typeface="+mn-ea"/>
                <a:cs typeface="+mn-cs"/>
              </a:rPr>
              <a:t>Examples of CSAs</a:t>
            </a:r>
          </a:p>
          <a:p>
            <a:pPr marL="0" lvl="0" indent="0" defTabSz="914400" fontAlgn="auto">
              <a:spcBef>
                <a:spcPts val="0"/>
              </a:spcBef>
              <a:spcAft>
                <a:spcPts val="0"/>
              </a:spcAft>
              <a:buNone/>
            </a:pPr>
            <a:endParaRPr lang="en-US" sz="1800" dirty="0">
              <a:solidFill>
                <a:prstClr val="black"/>
              </a:solidFill>
              <a:latin typeface="Calibri"/>
              <a:ea typeface="+mn-ea"/>
              <a:cs typeface="+mn-cs"/>
            </a:endParaRPr>
          </a:p>
          <a:p>
            <a:pPr marL="0" lvl="0" indent="0" defTabSz="914400" fontAlgn="auto">
              <a:spcBef>
                <a:spcPts val="0"/>
              </a:spcBef>
              <a:spcAft>
                <a:spcPts val="0"/>
              </a:spcAft>
            </a:pPr>
            <a:r>
              <a:rPr lang="en-US" sz="1800" dirty="0">
                <a:solidFill>
                  <a:prstClr val="black"/>
                </a:solidFill>
                <a:latin typeface="Calibri"/>
                <a:ea typeface="+mn-ea"/>
                <a:cs typeface="+mn-cs"/>
              </a:rPr>
              <a:t> </a:t>
            </a:r>
            <a:r>
              <a:rPr lang="en-US" sz="2000" dirty="0">
                <a:solidFill>
                  <a:prstClr val="black"/>
                </a:solidFill>
                <a:latin typeface="Calibri"/>
                <a:ea typeface="+mn-ea"/>
                <a:cs typeface="+mn-cs"/>
              </a:rPr>
              <a:t>Deans</a:t>
            </a:r>
          </a:p>
          <a:p>
            <a:pPr marL="0" lvl="0" indent="0" defTabSz="914400" fontAlgn="auto">
              <a:spcBef>
                <a:spcPts val="0"/>
              </a:spcBef>
              <a:spcAft>
                <a:spcPts val="0"/>
              </a:spcAft>
            </a:pPr>
            <a:r>
              <a:rPr lang="en-US" sz="2000" dirty="0">
                <a:solidFill>
                  <a:prstClr val="black"/>
                </a:solidFill>
                <a:latin typeface="Calibri"/>
                <a:ea typeface="+mn-ea"/>
                <a:cs typeface="+mn-cs"/>
              </a:rPr>
              <a:t> Student Housing Staff</a:t>
            </a:r>
          </a:p>
          <a:p>
            <a:pPr marL="0" lvl="0" indent="0" defTabSz="914400" fontAlgn="auto">
              <a:spcBef>
                <a:spcPts val="0"/>
              </a:spcBef>
              <a:spcAft>
                <a:spcPts val="0"/>
              </a:spcAft>
            </a:pPr>
            <a:r>
              <a:rPr lang="en-US" sz="2000" dirty="0">
                <a:solidFill>
                  <a:prstClr val="black"/>
                </a:solidFill>
                <a:latin typeface="Calibri"/>
                <a:ea typeface="+mn-ea"/>
                <a:cs typeface="+mn-cs"/>
              </a:rPr>
              <a:t> Athletic Coaches</a:t>
            </a:r>
          </a:p>
          <a:p>
            <a:pPr marL="0" lvl="0" indent="0" defTabSz="914400" fontAlgn="auto">
              <a:spcBef>
                <a:spcPts val="0"/>
              </a:spcBef>
              <a:spcAft>
                <a:spcPts val="0"/>
              </a:spcAft>
            </a:pPr>
            <a:r>
              <a:rPr lang="en-US" sz="2000" dirty="0">
                <a:solidFill>
                  <a:prstClr val="black"/>
                </a:solidFill>
                <a:latin typeface="Calibri"/>
                <a:ea typeface="+mn-ea"/>
                <a:cs typeface="+mn-cs"/>
              </a:rPr>
              <a:t> Student Activities Coordinators</a:t>
            </a:r>
          </a:p>
          <a:p>
            <a:pPr marL="111125" lvl="0" indent="-111125" defTabSz="914400" fontAlgn="auto">
              <a:spcBef>
                <a:spcPts val="0"/>
              </a:spcBef>
              <a:spcAft>
                <a:spcPts val="0"/>
              </a:spcAft>
            </a:pPr>
            <a:r>
              <a:rPr lang="en-US" sz="2000" dirty="0">
                <a:solidFill>
                  <a:prstClr val="black"/>
                </a:solidFill>
                <a:latin typeface="Calibri"/>
                <a:ea typeface="+mn-ea"/>
                <a:cs typeface="+mn-cs"/>
              </a:rPr>
              <a:t>Officials who oversee a student center</a:t>
            </a:r>
          </a:p>
          <a:p>
            <a:pPr marL="0" lvl="0" indent="0" defTabSz="914400" fontAlgn="auto">
              <a:spcBef>
                <a:spcPts val="0"/>
              </a:spcBef>
              <a:spcAft>
                <a:spcPts val="0"/>
              </a:spcAft>
            </a:pPr>
            <a:r>
              <a:rPr lang="en-US" sz="2000" dirty="0">
                <a:solidFill>
                  <a:prstClr val="black"/>
                </a:solidFill>
                <a:latin typeface="Calibri"/>
                <a:ea typeface="+mn-ea"/>
                <a:cs typeface="+mn-cs"/>
              </a:rPr>
              <a:t> Student Judicial Officers</a:t>
            </a:r>
          </a:p>
          <a:p>
            <a:pPr marL="0" lvl="0" indent="0" defTabSz="914400" fontAlgn="auto">
              <a:spcBef>
                <a:spcPts val="0"/>
              </a:spcBef>
              <a:spcAft>
                <a:spcPts val="0"/>
              </a:spcAft>
            </a:pPr>
            <a:r>
              <a:rPr lang="en-US" sz="2000" dirty="0">
                <a:solidFill>
                  <a:prstClr val="black"/>
                </a:solidFill>
                <a:latin typeface="Calibri"/>
                <a:ea typeface="+mn-ea"/>
                <a:cs typeface="+mn-cs"/>
              </a:rPr>
              <a:t> Resident Assistants (RAs)</a:t>
            </a:r>
          </a:p>
          <a:p>
            <a:pPr marL="0" lvl="0" indent="0" defTabSz="914400" fontAlgn="auto">
              <a:spcBef>
                <a:spcPts val="0"/>
              </a:spcBef>
              <a:spcAft>
                <a:spcPts val="0"/>
              </a:spcAft>
            </a:pPr>
            <a:r>
              <a:rPr lang="en-US" sz="2000" dirty="0">
                <a:solidFill>
                  <a:prstClr val="black"/>
                </a:solidFill>
                <a:latin typeface="Calibri"/>
                <a:ea typeface="+mn-ea"/>
                <a:cs typeface="+mn-cs"/>
              </a:rPr>
              <a:t> Student Advisors </a:t>
            </a:r>
          </a:p>
          <a:p>
            <a:pPr marL="111125" lvl="0" indent="-111125" defTabSz="914400" fontAlgn="auto">
              <a:spcBef>
                <a:spcPts val="0"/>
              </a:spcBef>
              <a:spcAft>
                <a:spcPts val="0"/>
              </a:spcAft>
            </a:pPr>
            <a:r>
              <a:rPr lang="en-US" sz="2000" dirty="0">
                <a:solidFill>
                  <a:prstClr val="black"/>
                </a:solidFill>
                <a:latin typeface="Calibri"/>
                <a:ea typeface="+mn-ea"/>
                <a:cs typeface="+mn-cs"/>
              </a:rPr>
              <a:t>Faculty Advisors to student organizations</a:t>
            </a:r>
            <a:endParaRPr lang="en-US" sz="2000" dirty="0">
              <a:solidFill>
                <a:srgbClr val="FF0000"/>
              </a:solidFill>
              <a:latin typeface="Calibri"/>
              <a:ea typeface="+mn-ea"/>
              <a:cs typeface="+mn-cs"/>
            </a:endParaRPr>
          </a:p>
          <a:p>
            <a:endParaRPr lang="en-US" dirty="0"/>
          </a:p>
        </p:txBody>
      </p:sp>
      <p:sp>
        <p:nvSpPr>
          <p:cNvPr id="4" name="Content Placeholder 3"/>
          <p:cNvSpPr>
            <a:spLocks noGrp="1"/>
          </p:cNvSpPr>
          <p:nvPr>
            <p:ph sz="half" idx="2"/>
          </p:nvPr>
        </p:nvSpPr>
        <p:spPr/>
        <p:txBody>
          <a:bodyPr/>
          <a:lstStyle/>
          <a:p>
            <a:pPr marL="0" lvl="0" indent="0" defTabSz="914400" fontAlgn="auto">
              <a:spcBef>
                <a:spcPts val="0"/>
              </a:spcBef>
              <a:spcAft>
                <a:spcPts val="0"/>
              </a:spcAft>
              <a:buNone/>
            </a:pPr>
            <a:r>
              <a:rPr lang="en-US" sz="2000" b="1" dirty="0">
                <a:solidFill>
                  <a:prstClr val="black"/>
                </a:solidFill>
                <a:latin typeface="Calibri"/>
                <a:ea typeface="+mn-ea"/>
                <a:cs typeface="+mn-cs"/>
              </a:rPr>
              <a:t>NOT CSAs</a:t>
            </a:r>
          </a:p>
          <a:p>
            <a:pPr marL="0" lvl="0" indent="0" defTabSz="914400" fontAlgn="auto">
              <a:spcBef>
                <a:spcPts val="0"/>
              </a:spcBef>
              <a:spcAft>
                <a:spcPts val="0"/>
              </a:spcAft>
              <a:buNone/>
            </a:pPr>
            <a:endParaRPr lang="en-US" sz="1800" dirty="0">
              <a:solidFill>
                <a:prstClr val="black"/>
              </a:solidFill>
              <a:latin typeface="Calibri"/>
              <a:ea typeface="+mn-ea"/>
              <a:cs typeface="+mn-cs"/>
            </a:endParaRPr>
          </a:p>
          <a:p>
            <a:pPr marL="111125" lvl="0" indent="-111125" defTabSz="914400" fontAlgn="auto">
              <a:spcBef>
                <a:spcPts val="0"/>
              </a:spcBef>
              <a:spcAft>
                <a:spcPts val="0"/>
              </a:spcAft>
            </a:pPr>
            <a:r>
              <a:rPr lang="en-US" sz="2000" dirty="0">
                <a:solidFill>
                  <a:prstClr val="black"/>
                </a:solidFill>
                <a:latin typeface="Calibri"/>
                <a:ea typeface="+mn-ea"/>
                <a:cs typeface="+mn-cs"/>
              </a:rPr>
              <a:t>Administrative staff not responsible for student activities (e.g., payroll, facilities)</a:t>
            </a:r>
          </a:p>
          <a:p>
            <a:pPr marL="0" lvl="0" indent="0" defTabSz="914400" fontAlgn="auto">
              <a:spcBef>
                <a:spcPts val="0"/>
              </a:spcBef>
              <a:spcAft>
                <a:spcPts val="0"/>
              </a:spcAft>
            </a:pPr>
            <a:r>
              <a:rPr lang="en-US" sz="2000" dirty="0">
                <a:solidFill>
                  <a:prstClr val="black"/>
                </a:solidFill>
                <a:latin typeface="Calibri"/>
                <a:ea typeface="+mn-ea"/>
                <a:cs typeface="+mn-cs"/>
              </a:rPr>
              <a:t> Clerical staff</a:t>
            </a:r>
          </a:p>
          <a:p>
            <a:pPr marL="111125" lvl="0" indent="-111125" defTabSz="914400" fontAlgn="auto">
              <a:spcBef>
                <a:spcPts val="0"/>
              </a:spcBef>
              <a:spcAft>
                <a:spcPts val="0"/>
              </a:spcAft>
            </a:pPr>
            <a:r>
              <a:rPr lang="en-US" sz="2000" dirty="0">
                <a:solidFill>
                  <a:prstClr val="black"/>
                </a:solidFill>
                <a:latin typeface="Calibri"/>
                <a:ea typeface="+mn-ea"/>
                <a:cs typeface="+mn-cs"/>
              </a:rPr>
              <a:t>Individual faculty who DO NOT serve as advisors to registered student organizations</a:t>
            </a:r>
          </a:p>
          <a:p>
            <a:pPr marL="111125" lvl="0" indent="-111125" defTabSz="914400" fontAlgn="auto">
              <a:spcBef>
                <a:spcPts val="0"/>
              </a:spcBef>
              <a:spcAft>
                <a:spcPts val="0"/>
              </a:spcAft>
            </a:pPr>
            <a:r>
              <a:rPr lang="en-US" sz="2000" dirty="0">
                <a:solidFill>
                  <a:prstClr val="black"/>
                </a:solidFill>
                <a:latin typeface="Calibri"/>
                <a:ea typeface="+mn-ea"/>
                <a:cs typeface="+mn-cs"/>
              </a:rPr>
              <a:t>Doctors in the Student Health Center, or Counselors in the Counseling Center, who only provide care to individual students</a:t>
            </a:r>
          </a:p>
          <a:p>
            <a:endParaRPr lang="en-US" dirty="0"/>
          </a:p>
        </p:txBody>
      </p:sp>
    </p:spTree>
    <p:extLst>
      <p:ext uri="{BB962C8B-B14F-4D97-AF65-F5344CB8AC3E}">
        <p14:creationId xmlns:p14="http://schemas.microsoft.com/office/powerpoint/2010/main" val="144274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2360"/>
          </a:xfrm>
        </p:spPr>
        <p:txBody>
          <a:bodyPr>
            <a:normAutofit fontScale="90000"/>
          </a:bodyPr>
          <a:lstStyle/>
          <a:p>
            <a:r>
              <a:rPr lang="en-US" b="1" i="1" dirty="0" smtClean="0"/>
              <a:t>Section 2: Campus Security Authority</a:t>
            </a:r>
            <a:endParaRPr lang="en-US" b="1" i="1" dirty="0"/>
          </a:p>
        </p:txBody>
      </p:sp>
      <p:sp>
        <p:nvSpPr>
          <p:cNvPr id="3" name="Content Placeholder 2"/>
          <p:cNvSpPr>
            <a:spLocks noGrp="1"/>
          </p:cNvSpPr>
          <p:nvPr>
            <p:ph idx="1"/>
          </p:nvPr>
        </p:nvSpPr>
        <p:spPr>
          <a:xfrm>
            <a:off x="457200" y="1006998"/>
            <a:ext cx="8229600" cy="5119166"/>
          </a:xfrm>
        </p:spPr>
        <p:txBody>
          <a:bodyPr/>
          <a:lstStyle/>
          <a:p>
            <a:pPr marL="0" lvl="0" indent="0" defTabSz="914400" fontAlgn="auto">
              <a:spcBef>
                <a:spcPts val="0"/>
              </a:spcBef>
              <a:spcAft>
                <a:spcPts val="0"/>
              </a:spcAft>
              <a:buNone/>
            </a:pPr>
            <a:r>
              <a:rPr lang="en-US" sz="1800" b="1" dirty="0">
                <a:solidFill>
                  <a:srgbClr val="1F497D"/>
                </a:solidFill>
                <a:latin typeface="Bebas"/>
                <a:ea typeface="+mn-ea"/>
                <a:cs typeface="+mn-cs"/>
              </a:rPr>
              <a:t>CSA Reporting Exemptions</a:t>
            </a:r>
          </a:p>
          <a:p>
            <a:pPr marL="0" lvl="0" indent="0" defTabSz="914400" fontAlgn="auto">
              <a:spcBef>
                <a:spcPts val="0"/>
              </a:spcBef>
              <a:spcAft>
                <a:spcPts val="0"/>
              </a:spcAft>
              <a:buNone/>
            </a:pPr>
            <a:endParaRPr lang="en-US" sz="1800" b="1" dirty="0">
              <a:solidFill>
                <a:srgbClr val="1F497D"/>
              </a:solidFill>
              <a:latin typeface="Bebas"/>
              <a:ea typeface="+mn-ea"/>
              <a:cs typeface="+mn-cs"/>
            </a:endParaRPr>
          </a:p>
          <a:p>
            <a:pPr marL="0" lvl="0" indent="0" defTabSz="914400" fontAlgn="auto">
              <a:spcBef>
                <a:spcPts val="0"/>
              </a:spcBef>
              <a:spcAft>
                <a:spcPts val="0"/>
              </a:spcAft>
            </a:pPr>
            <a:r>
              <a:rPr lang="en-US" sz="1800" b="1" dirty="0">
                <a:solidFill>
                  <a:prstClr val="black"/>
                </a:solidFill>
                <a:latin typeface="Calibri"/>
                <a:ea typeface="+mn-ea"/>
                <a:cs typeface="+mn-cs"/>
              </a:rPr>
              <a:t> Licensed professional mental health counselors</a:t>
            </a:r>
          </a:p>
          <a:p>
            <a:pPr marL="0" lvl="0" indent="0" defTabSz="914400" fontAlgn="auto">
              <a:spcBef>
                <a:spcPts val="0"/>
              </a:spcBef>
              <a:spcAft>
                <a:spcPts val="0"/>
              </a:spcAft>
              <a:buNone/>
            </a:pPr>
            <a:endParaRPr lang="en-US" sz="1800" b="1" dirty="0">
              <a:solidFill>
                <a:prstClr val="black"/>
              </a:solidFill>
              <a:latin typeface="Calibri"/>
              <a:ea typeface="+mn-ea"/>
              <a:cs typeface="+mn-cs"/>
            </a:endParaRPr>
          </a:p>
          <a:p>
            <a:pPr marL="0" lvl="0" indent="0" defTabSz="914400" fontAlgn="auto">
              <a:spcBef>
                <a:spcPts val="0"/>
              </a:spcBef>
              <a:spcAft>
                <a:spcPts val="0"/>
              </a:spcAft>
            </a:pPr>
            <a:r>
              <a:rPr lang="en-US" sz="1800" b="1" dirty="0">
                <a:solidFill>
                  <a:prstClr val="black"/>
                </a:solidFill>
                <a:latin typeface="Calibri"/>
                <a:ea typeface="+mn-ea"/>
                <a:cs typeface="+mn-cs"/>
              </a:rPr>
              <a:t> Pastoral counselors </a:t>
            </a:r>
            <a:r>
              <a:rPr lang="en-US" sz="1800" dirty="0">
                <a:solidFill>
                  <a:prstClr val="black"/>
                </a:solidFill>
                <a:latin typeface="Calibri"/>
                <a:ea typeface="+mn-ea"/>
                <a:cs typeface="+mn-cs"/>
              </a:rPr>
              <a:t>(employed by a religious organization to provide confidential counseling) and are </a:t>
            </a:r>
            <a:r>
              <a:rPr lang="en-US" sz="1800" b="1" dirty="0">
                <a:solidFill>
                  <a:prstClr val="black"/>
                </a:solidFill>
                <a:latin typeface="Calibri"/>
                <a:ea typeface="+mn-ea"/>
                <a:cs typeface="+mn-cs"/>
              </a:rPr>
              <a:t>working within the scope of their license or religious assignment</a:t>
            </a:r>
            <a:r>
              <a:rPr lang="en-US" sz="1800" dirty="0">
                <a:solidFill>
                  <a:prstClr val="black"/>
                </a:solidFill>
                <a:latin typeface="Calibri"/>
                <a:ea typeface="+mn-ea"/>
                <a:cs typeface="+mn-cs"/>
              </a:rPr>
              <a:t>.</a:t>
            </a:r>
          </a:p>
          <a:p>
            <a:pPr marL="0" lvl="0" indent="0" defTabSz="914400" fontAlgn="auto">
              <a:spcBef>
                <a:spcPts val="0"/>
              </a:spcBef>
              <a:spcAft>
                <a:spcPts val="0"/>
              </a:spcAft>
              <a:buNone/>
            </a:pPr>
            <a:endParaRPr lang="en-US" sz="1800" dirty="0">
              <a:solidFill>
                <a:prstClr val="black"/>
              </a:solidFill>
              <a:latin typeface="Calibri"/>
              <a:ea typeface="+mn-ea"/>
              <a:cs typeface="+mn-cs"/>
            </a:endParaRPr>
          </a:p>
          <a:p>
            <a:pPr marL="0" lvl="0" indent="0" defTabSz="914400" fontAlgn="auto">
              <a:spcBef>
                <a:spcPts val="0"/>
              </a:spcBef>
              <a:spcAft>
                <a:spcPts val="0"/>
              </a:spcAft>
              <a:buNone/>
            </a:pPr>
            <a:r>
              <a:rPr lang="en-US" sz="1800" dirty="0">
                <a:solidFill>
                  <a:prstClr val="black"/>
                </a:solidFill>
                <a:latin typeface="Calibri"/>
                <a:ea typeface="+mn-ea"/>
                <a:cs typeface="+mn-cs"/>
              </a:rPr>
              <a:t>Although licensed professional mental health and pastoral counselors are exempt from </a:t>
            </a:r>
            <a:r>
              <a:rPr lang="en-US" sz="1800" dirty="0" err="1">
                <a:solidFill>
                  <a:prstClr val="black"/>
                </a:solidFill>
                <a:latin typeface="Calibri"/>
                <a:ea typeface="+mn-ea"/>
                <a:cs typeface="+mn-cs"/>
              </a:rPr>
              <a:t>Clery</a:t>
            </a:r>
            <a:r>
              <a:rPr lang="en-US" sz="1800" dirty="0">
                <a:solidFill>
                  <a:prstClr val="black"/>
                </a:solidFill>
                <a:latin typeface="Calibri"/>
                <a:ea typeface="+mn-ea"/>
                <a:cs typeface="+mn-cs"/>
              </a:rPr>
              <a:t> Act requirements, the University encourages such counselors to tell victims about the Confidential Reporting Process, if, in their judgment, it is appropriate to discuss crime reporting with </a:t>
            </a:r>
            <a:r>
              <a:rPr lang="en-US" sz="1800" dirty="0" smtClean="0">
                <a:solidFill>
                  <a:prstClr val="black"/>
                </a:solidFill>
                <a:latin typeface="Calibri"/>
                <a:ea typeface="+mn-ea"/>
                <a:cs typeface="+mn-cs"/>
              </a:rPr>
              <a:t>the individual. </a:t>
            </a:r>
            <a:endParaRPr lang="en-US" sz="1800" dirty="0">
              <a:solidFill>
                <a:prstClr val="black"/>
              </a:solidFill>
              <a:latin typeface="Calibri"/>
              <a:ea typeface="+mn-ea"/>
              <a:cs typeface="+mn-cs"/>
            </a:endParaRPr>
          </a:p>
          <a:p>
            <a:pPr marL="0" lvl="0" indent="0" defTabSz="914400" fontAlgn="auto">
              <a:spcBef>
                <a:spcPts val="0"/>
              </a:spcBef>
              <a:spcAft>
                <a:spcPts val="0"/>
              </a:spcAft>
              <a:buNone/>
            </a:pPr>
            <a:endParaRPr lang="en-US" sz="1800" dirty="0">
              <a:solidFill>
                <a:prstClr val="black"/>
              </a:solidFill>
              <a:latin typeface="Calibri"/>
              <a:ea typeface="+mn-ea"/>
              <a:cs typeface="+mn-cs"/>
            </a:endParaRPr>
          </a:p>
          <a:p>
            <a:pPr marL="0" lvl="0" indent="0" defTabSz="914400" fontAlgn="auto">
              <a:spcBef>
                <a:spcPts val="0"/>
              </a:spcBef>
              <a:spcAft>
                <a:spcPts val="0"/>
              </a:spcAft>
              <a:buNone/>
            </a:pPr>
            <a:r>
              <a:rPr lang="en-US" sz="1800" dirty="0">
                <a:solidFill>
                  <a:prstClr val="black"/>
                </a:solidFill>
                <a:latin typeface="Calibri"/>
                <a:ea typeface="+mn-ea"/>
                <a:cs typeface="+mn-cs"/>
              </a:rPr>
              <a:t>Victims have the option of reporting crimes confidentially to a CSA. This means the University will keep a record that a crime occurred but will not publish any identifying information. Reports filed in this manner are counted and disclosed in the annual crime statistics.</a:t>
            </a:r>
          </a:p>
          <a:p>
            <a:endParaRPr lang="en-US" dirty="0"/>
          </a:p>
        </p:txBody>
      </p:sp>
    </p:spTree>
    <p:extLst>
      <p:ext uri="{BB962C8B-B14F-4D97-AF65-F5344CB8AC3E}">
        <p14:creationId xmlns:p14="http://schemas.microsoft.com/office/powerpoint/2010/main" val="109519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2800" b="1" i="1" dirty="0"/>
              <a:t>Section 2: Campus Security Authority</a:t>
            </a:r>
            <a:endParaRPr lang="en-US" sz="2800" dirty="0"/>
          </a:p>
        </p:txBody>
      </p:sp>
      <p:sp>
        <p:nvSpPr>
          <p:cNvPr id="3" name="Content Placeholder 2"/>
          <p:cNvSpPr>
            <a:spLocks noGrp="1"/>
          </p:cNvSpPr>
          <p:nvPr>
            <p:ph idx="1"/>
          </p:nvPr>
        </p:nvSpPr>
        <p:spPr>
          <a:xfrm>
            <a:off x="457200" y="951470"/>
            <a:ext cx="8229600" cy="5313406"/>
          </a:xfrm>
        </p:spPr>
        <p:txBody>
          <a:bodyPr/>
          <a:lstStyle/>
          <a:p>
            <a:pPr marL="914400" lvl="2" indent="0">
              <a:buNone/>
            </a:pPr>
            <a:endParaRPr lang="en-US" sz="2000" dirty="0" smtClean="0"/>
          </a:p>
          <a:p>
            <a:pPr marL="0" lvl="0" indent="0" defTabSz="914400" fontAlgn="auto">
              <a:lnSpc>
                <a:spcPct val="115000"/>
              </a:lnSpc>
              <a:spcBef>
                <a:spcPts val="0"/>
              </a:spcBef>
              <a:spcAft>
                <a:spcPts val="1000"/>
              </a:spcAft>
              <a:buNone/>
            </a:pPr>
            <a:r>
              <a:rPr lang="en-US" sz="2000" b="1" dirty="0">
                <a:solidFill>
                  <a:srgbClr val="1F497D"/>
                </a:solidFill>
                <a:latin typeface="Bebas"/>
                <a:ea typeface="Calibri"/>
                <a:cs typeface="Bebas"/>
              </a:rPr>
              <a:t>Review</a:t>
            </a:r>
            <a:endParaRPr lang="en-US" sz="1400" dirty="0">
              <a:solidFill>
                <a:prstClr val="black"/>
              </a:solidFill>
              <a:latin typeface="Calibri"/>
              <a:ea typeface="Calibri"/>
              <a:cs typeface="Times New Roman"/>
            </a:endParaRPr>
          </a:p>
          <a:p>
            <a:pPr marL="285750" lvl="0" indent="-285750" defTabSz="914400" fontAlgn="auto">
              <a:lnSpc>
                <a:spcPct val="115000"/>
              </a:lnSpc>
              <a:spcBef>
                <a:spcPts val="0"/>
              </a:spcBef>
              <a:spcAft>
                <a:spcPts val="0"/>
              </a:spcAft>
            </a:pPr>
            <a:r>
              <a:rPr lang="en-US" sz="1800" dirty="0">
                <a:solidFill>
                  <a:prstClr val="black"/>
                </a:solidFill>
                <a:latin typeface="Calibri"/>
                <a:ea typeface="+mn-ea"/>
                <a:cs typeface="+mn-cs"/>
              </a:rPr>
              <a:t>CSAs are defined by job function and not by title</a:t>
            </a:r>
            <a:r>
              <a:rPr lang="en-US" sz="1800" dirty="0" smtClean="0">
                <a:solidFill>
                  <a:prstClr val="black"/>
                </a:solidFill>
                <a:latin typeface="Calibri"/>
                <a:ea typeface="+mn-ea"/>
                <a:cs typeface="+mn-cs"/>
              </a:rPr>
              <a:t>.</a:t>
            </a:r>
          </a:p>
          <a:p>
            <a:pPr marL="0" lvl="0" indent="0" defTabSz="914400" fontAlgn="auto">
              <a:lnSpc>
                <a:spcPct val="115000"/>
              </a:lnSpc>
              <a:spcBef>
                <a:spcPts val="0"/>
              </a:spcBef>
              <a:spcAft>
                <a:spcPts val="0"/>
              </a:spcAft>
              <a:buNone/>
            </a:pPr>
            <a:endParaRPr lang="en-US" sz="1800" dirty="0">
              <a:solidFill>
                <a:prstClr val="black"/>
              </a:solidFill>
              <a:latin typeface="Calibri"/>
              <a:ea typeface="+mn-ea"/>
              <a:cs typeface="+mn-cs"/>
            </a:endParaRPr>
          </a:p>
          <a:p>
            <a:pPr marL="285750" lvl="0" indent="-285750" defTabSz="914400" fontAlgn="auto">
              <a:lnSpc>
                <a:spcPct val="115000"/>
              </a:lnSpc>
              <a:spcBef>
                <a:spcPts val="0"/>
              </a:spcBef>
              <a:spcAft>
                <a:spcPts val="0"/>
              </a:spcAft>
            </a:pPr>
            <a:r>
              <a:rPr lang="en-US" sz="1800" dirty="0">
                <a:solidFill>
                  <a:prstClr val="black"/>
                </a:solidFill>
                <a:latin typeface="Calibri"/>
                <a:ea typeface="+mn-ea"/>
                <a:cs typeface="+mn-cs"/>
              </a:rPr>
              <a:t>A CSA is anyone who has significant responsibility for student AND campus activities. </a:t>
            </a:r>
          </a:p>
          <a:p>
            <a:pPr marL="0" lvl="0" indent="0" defTabSz="914400" fontAlgn="auto">
              <a:lnSpc>
                <a:spcPct val="115000"/>
              </a:lnSpc>
              <a:spcBef>
                <a:spcPts val="0"/>
              </a:spcBef>
              <a:spcAft>
                <a:spcPts val="0"/>
              </a:spcAft>
              <a:buNone/>
            </a:pPr>
            <a:r>
              <a:rPr lang="en-US" sz="1800" dirty="0">
                <a:solidFill>
                  <a:prstClr val="black"/>
                </a:solidFill>
                <a:latin typeface="Calibri"/>
                <a:ea typeface="+mn-ea"/>
                <a:cs typeface="+mn-cs"/>
              </a:rPr>
              <a:t> </a:t>
            </a:r>
          </a:p>
          <a:p>
            <a:pPr marL="285750" lvl="0" indent="-285750" defTabSz="914400" fontAlgn="auto">
              <a:lnSpc>
                <a:spcPct val="115000"/>
              </a:lnSpc>
              <a:spcBef>
                <a:spcPts val="0"/>
              </a:spcBef>
              <a:spcAft>
                <a:spcPts val="0"/>
              </a:spcAft>
            </a:pPr>
            <a:r>
              <a:rPr lang="en-US" sz="1800" dirty="0">
                <a:solidFill>
                  <a:prstClr val="black"/>
                </a:solidFill>
                <a:latin typeface="Calibri"/>
                <a:ea typeface="+mn-ea"/>
                <a:cs typeface="+mn-cs"/>
              </a:rPr>
              <a:t>Examples of CSAs include Deans, Student Housing Staff, Athletic Coaches, and  Student Coordinators and Advisors.</a:t>
            </a:r>
          </a:p>
          <a:p>
            <a:pPr marL="0" lvl="0" indent="0" defTabSz="914400" fontAlgn="auto">
              <a:lnSpc>
                <a:spcPct val="115000"/>
              </a:lnSpc>
              <a:spcBef>
                <a:spcPts val="0"/>
              </a:spcBef>
              <a:spcAft>
                <a:spcPts val="0"/>
              </a:spcAft>
              <a:buNone/>
            </a:pPr>
            <a:r>
              <a:rPr lang="en-US" sz="1800" dirty="0">
                <a:solidFill>
                  <a:prstClr val="black"/>
                </a:solidFill>
                <a:latin typeface="Calibri"/>
                <a:ea typeface="+mn-ea"/>
                <a:cs typeface="+mn-cs"/>
              </a:rPr>
              <a:t> </a:t>
            </a:r>
          </a:p>
          <a:p>
            <a:pPr marL="285750" lvl="0" indent="-285750" defTabSz="914400" fontAlgn="auto">
              <a:lnSpc>
                <a:spcPct val="115000"/>
              </a:lnSpc>
              <a:spcBef>
                <a:spcPts val="0"/>
              </a:spcBef>
              <a:spcAft>
                <a:spcPts val="0"/>
              </a:spcAft>
            </a:pPr>
            <a:r>
              <a:rPr lang="en-US" sz="1800" dirty="0">
                <a:solidFill>
                  <a:prstClr val="black"/>
                </a:solidFill>
                <a:latin typeface="Calibri"/>
                <a:ea typeface="+mn-ea"/>
                <a:cs typeface="+mn-cs"/>
              </a:rPr>
              <a:t>Administrative, clerical staff, or faculty positions without responsibility for student activities or advising </a:t>
            </a:r>
            <a:r>
              <a:rPr lang="en-US" sz="1800" u="sng" dirty="0">
                <a:solidFill>
                  <a:prstClr val="black"/>
                </a:solidFill>
                <a:latin typeface="Calibri"/>
                <a:ea typeface="+mn-ea"/>
                <a:cs typeface="+mn-cs"/>
              </a:rPr>
              <a:t>do not </a:t>
            </a:r>
            <a:r>
              <a:rPr lang="en-US" sz="1800" dirty="0">
                <a:solidFill>
                  <a:prstClr val="black"/>
                </a:solidFill>
                <a:latin typeface="Calibri"/>
                <a:ea typeface="+mn-ea"/>
                <a:cs typeface="+mn-cs"/>
              </a:rPr>
              <a:t>meet the requirements of a CSA.</a:t>
            </a:r>
          </a:p>
          <a:p>
            <a:pPr marL="0" lvl="0" indent="0" defTabSz="914400" fontAlgn="auto">
              <a:lnSpc>
                <a:spcPct val="115000"/>
              </a:lnSpc>
              <a:spcBef>
                <a:spcPts val="0"/>
              </a:spcBef>
              <a:spcAft>
                <a:spcPts val="0"/>
              </a:spcAft>
              <a:buNone/>
            </a:pPr>
            <a:r>
              <a:rPr lang="en-US" sz="1800" dirty="0">
                <a:solidFill>
                  <a:prstClr val="black"/>
                </a:solidFill>
                <a:latin typeface="Calibri"/>
                <a:ea typeface="+mn-ea"/>
                <a:cs typeface="+mn-cs"/>
              </a:rPr>
              <a:t> </a:t>
            </a:r>
          </a:p>
          <a:p>
            <a:pPr marL="284163" lvl="0" indent="-284163" defTabSz="914400" fontAlgn="auto">
              <a:lnSpc>
                <a:spcPct val="115000"/>
              </a:lnSpc>
              <a:spcBef>
                <a:spcPts val="0"/>
              </a:spcBef>
              <a:spcAft>
                <a:spcPts val="1000"/>
              </a:spcAft>
            </a:pPr>
            <a:r>
              <a:rPr lang="en-US" sz="1800" dirty="0">
                <a:solidFill>
                  <a:prstClr val="black"/>
                </a:solidFill>
                <a:latin typeface="Calibri"/>
                <a:ea typeface="+mn-ea"/>
                <a:cs typeface="+mn-cs"/>
              </a:rPr>
              <a:t>Licensed</a:t>
            </a:r>
            <a:r>
              <a:rPr lang="en-US" sz="1800" dirty="0">
                <a:solidFill>
                  <a:srgbClr val="000000"/>
                </a:solidFill>
                <a:latin typeface="Calibri"/>
                <a:ea typeface="Calibri"/>
                <a:cs typeface="Calibri"/>
              </a:rPr>
              <a:t> professional mental health and pastoral counselors are exempt from </a:t>
            </a:r>
            <a:r>
              <a:rPr lang="en-US" sz="1800" dirty="0" err="1">
                <a:solidFill>
                  <a:srgbClr val="000000"/>
                </a:solidFill>
                <a:latin typeface="Calibri"/>
                <a:ea typeface="Calibri"/>
                <a:cs typeface="Calibri"/>
              </a:rPr>
              <a:t>Clery</a:t>
            </a:r>
            <a:r>
              <a:rPr lang="en-US" sz="1800" dirty="0">
                <a:solidFill>
                  <a:srgbClr val="000000"/>
                </a:solidFill>
                <a:latin typeface="Calibri"/>
                <a:ea typeface="Calibri"/>
                <a:cs typeface="Calibri"/>
              </a:rPr>
              <a:t> Act requirements.</a:t>
            </a:r>
            <a:endParaRPr lang="en-US" sz="1400" dirty="0">
              <a:solidFill>
                <a:prstClr val="black"/>
              </a:solidFill>
              <a:latin typeface="Calibri"/>
              <a:ea typeface="Calibri"/>
              <a:cs typeface="Times New Roman"/>
            </a:endParaRPr>
          </a:p>
          <a:p>
            <a:pPr marL="914400" lvl="2" indent="0">
              <a:buNone/>
            </a:pPr>
            <a:endParaRPr lang="en-US" sz="2000" dirty="0"/>
          </a:p>
        </p:txBody>
      </p:sp>
    </p:spTree>
    <p:extLst>
      <p:ext uri="{BB962C8B-B14F-4D97-AF65-F5344CB8AC3E}">
        <p14:creationId xmlns:p14="http://schemas.microsoft.com/office/powerpoint/2010/main" val="792945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Section 3: </a:t>
            </a:r>
            <a:br>
              <a:rPr lang="en-US" dirty="0"/>
            </a:br>
            <a:r>
              <a:rPr lang="en-US" dirty="0"/>
              <a:t>Responsibilities and Reporting</a:t>
            </a:r>
            <a:br>
              <a:rPr lang="en-US" dirty="0"/>
            </a:br>
            <a:endParaRPr lang="en-US" dirty="0"/>
          </a:p>
        </p:txBody>
      </p:sp>
    </p:spTree>
    <p:extLst>
      <p:ext uri="{BB962C8B-B14F-4D97-AF65-F5344CB8AC3E}">
        <p14:creationId xmlns:p14="http://schemas.microsoft.com/office/powerpoint/2010/main" val="283981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Section 3: Responsibilities and Reporting</a:t>
            </a:r>
            <a:endParaRPr lang="en-US" b="1" dirty="0"/>
          </a:p>
        </p:txBody>
      </p:sp>
      <p:sp>
        <p:nvSpPr>
          <p:cNvPr id="3" name="Content Placeholder 2"/>
          <p:cNvSpPr>
            <a:spLocks noGrp="1"/>
          </p:cNvSpPr>
          <p:nvPr>
            <p:ph idx="1"/>
          </p:nvPr>
        </p:nvSpPr>
        <p:spPr>
          <a:xfrm>
            <a:off x="457200" y="1238492"/>
            <a:ext cx="8229600" cy="4887672"/>
          </a:xfrm>
        </p:spPr>
        <p:txBody>
          <a:bodyPr>
            <a:normAutofit/>
          </a:bodyPr>
          <a:lstStyle/>
          <a:p>
            <a:pPr marL="0" indent="0">
              <a:buNone/>
            </a:pPr>
            <a:r>
              <a:rPr lang="en-US" b="1" dirty="0"/>
              <a:t>CSAs are responsible for collecting and reporting on certain crimes that are             reported to them by students and </a:t>
            </a:r>
            <a:r>
              <a:rPr lang="en-US" b="1" dirty="0" smtClean="0"/>
              <a:t>employees.</a:t>
            </a:r>
            <a:endParaRPr lang="en-US" b="1" dirty="0" smtClean="0"/>
          </a:p>
          <a:p>
            <a:pPr marL="0" indent="0">
              <a:buNone/>
            </a:pPr>
            <a:endParaRPr lang="en-US" b="1" dirty="0"/>
          </a:p>
          <a:p>
            <a:pPr marL="0" indent="0">
              <a:buNone/>
            </a:pPr>
            <a:r>
              <a:rPr lang="en-US" b="1" dirty="0"/>
              <a:t>The following slides in this section will help CSAs know what crimes need to be reported and how to report them within the </a:t>
            </a:r>
            <a:r>
              <a:rPr lang="en-US" b="1" dirty="0" err="1"/>
              <a:t>Clery</a:t>
            </a:r>
            <a:r>
              <a:rPr lang="en-US" b="1" dirty="0"/>
              <a:t> Act provisions.</a:t>
            </a:r>
          </a:p>
          <a:p>
            <a:pPr marL="0" indent="0">
              <a:buNone/>
            </a:pPr>
            <a:endParaRPr lang="en-US" b="1" dirty="0"/>
          </a:p>
          <a:p>
            <a:endParaRPr lang="en-US" dirty="0"/>
          </a:p>
          <a:p>
            <a:endParaRPr lang="en-US" dirty="0"/>
          </a:p>
        </p:txBody>
      </p:sp>
    </p:spTree>
    <p:extLst>
      <p:ext uri="{BB962C8B-B14F-4D97-AF65-F5344CB8AC3E}">
        <p14:creationId xmlns:p14="http://schemas.microsoft.com/office/powerpoint/2010/main" val="4156218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0400"/>
          </a:xfrm>
        </p:spPr>
        <p:txBody>
          <a:bodyPr>
            <a:normAutofit fontScale="90000"/>
          </a:bodyPr>
          <a:lstStyle/>
          <a:p>
            <a:r>
              <a:rPr lang="en-US" sz="2000" dirty="0" smtClean="0"/>
              <a:t>Section 3: Responsibilities and Reporting </a:t>
            </a:r>
            <a:r>
              <a:rPr lang="en-US" sz="2800" dirty="0"/>
              <a:t/>
            </a:r>
            <a:br>
              <a:rPr lang="en-US" sz="2800" dirty="0"/>
            </a:br>
            <a:r>
              <a:rPr lang="en-US" sz="2800" dirty="0"/>
              <a:t>What is a CSA required to report?</a:t>
            </a:r>
            <a:br>
              <a:rPr lang="en-US" sz="2800" dirty="0"/>
            </a:br>
            <a:endParaRPr lang="en-US" sz="2800" dirty="0"/>
          </a:p>
        </p:txBody>
      </p:sp>
      <p:sp>
        <p:nvSpPr>
          <p:cNvPr id="3" name="Content Placeholder 2"/>
          <p:cNvSpPr>
            <a:spLocks noGrp="1"/>
          </p:cNvSpPr>
          <p:nvPr>
            <p:ph idx="1"/>
          </p:nvPr>
        </p:nvSpPr>
        <p:spPr>
          <a:xfrm>
            <a:off x="457200" y="654908"/>
            <a:ext cx="8563232" cy="5758249"/>
          </a:xfrm>
        </p:spPr>
        <p:txBody>
          <a:bodyPr/>
          <a:lstStyle/>
          <a:p>
            <a:pPr marL="0" lvl="0" indent="0" defTabSz="914400" fontAlgn="auto">
              <a:spcBef>
                <a:spcPts val="0"/>
              </a:spcBef>
              <a:spcAft>
                <a:spcPts val="0"/>
              </a:spcAft>
              <a:buNone/>
            </a:pPr>
            <a:endParaRPr lang="en-US" sz="1000" b="1" dirty="0">
              <a:solidFill>
                <a:srgbClr val="1F497D"/>
              </a:solidFill>
              <a:latin typeface="Bebas"/>
              <a:ea typeface="+mn-ea"/>
              <a:cs typeface="+mn-cs"/>
            </a:endParaRPr>
          </a:p>
          <a:p>
            <a:pPr marL="173038" lvl="0" indent="-173038" defTabSz="914400" fontAlgn="auto">
              <a:spcBef>
                <a:spcPts val="0"/>
              </a:spcBef>
              <a:spcAft>
                <a:spcPts val="0"/>
              </a:spcAft>
              <a:buFont typeface="Symbol"/>
              <a:buChar char="·"/>
            </a:pPr>
            <a:r>
              <a:rPr lang="en-US" sz="2000" b="1" dirty="0">
                <a:solidFill>
                  <a:srgbClr val="984807"/>
                </a:solidFill>
                <a:latin typeface="Calibri"/>
                <a:ea typeface="+mn-ea"/>
                <a:cs typeface="+mn-cs"/>
              </a:rPr>
              <a:t> Criminal homicide (non-negligent manslaughter, negligent </a:t>
            </a:r>
            <a:r>
              <a:rPr lang="en-US" sz="2000" b="1" dirty="0" smtClean="0">
                <a:solidFill>
                  <a:srgbClr val="984807"/>
                </a:solidFill>
                <a:latin typeface="Calibri"/>
                <a:ea typeface="+mn-ea"/>
                <a:cs typeface="+mn-cs"/>
              </a:rPr>
              <a:t>manslaughter)</a:t>
            </a:r>
          </a:p>
          <a:p>
            <a:pPr marL="173038" lvl="0" indent="-173038" defTabSz="914400" fontAlgn="auto">
              <a:spcBef>
                <a:spcPts val="0"/>
              </a:spcBef>
              <a:spcAft>
                <a:spcPts val="0"/>
              </a:spcAft>
              <a:buFont typeface="Symbol"/>
              <a:buChar char="·"/>
            </a:pPr>
            <a:r>
              <a:rPr lang="en-US" sz="2000" b="1" dirty="0" smtClean="0">
                <a:solidFill>
                  <a:srgbClr val="984807"/>
                </a:solidFill>
                <a:latin typeface="Calibri"/>
                <a:ea typeface="+mn-ea"/>
                <a:cs typeface="+mn-cs"/>
              </a:rPr>
              <a:t> Sex </a:t>
            </a:r>
            <a:r>
              <a:rPr lang="en-US" sz="2000" b="1" dirty="0" smtClean="0">
                <a:solidFill>
                  <a:srgbClr val="984807"/>
                </a:solidFill>
                <a:latin typeface="Calibri"/>
                <a:ea typeface="+mn-ea"/>
                <a:cs typeface="+mn-cs"/>
              </a:rPr>
              <a:t>offenses (Rape, Statutory Rape, Incest, Fondling)</a:t>
            </a:r>
            <a:endParaRPr lang="en-US" sz="2000" b="1" dirty="0">
              <a:solidFill>
                <a:srgbClr val="984807"/>
              </a:solidFill>
              <a:latin typeface="Calibri"/>
              <a:ea typeface="+mn-ea"/>
              <a:cs typeface="+mn-cs"/>
            </a:endParaRPr>
          </a:p>
          <a:p>
            <a:pPr marL="173038" lvl="0" indent="-173038" defTabSz="914400" fontAlgn="auto">
              <a:spcBef>
                <a:spcPts val="0"/>
              </a:spcBef>
              <a:spcAft>
                <a:spcPts val="0"/>
              </a:spcAft>
              <a:buFont typeface="Symbol"/>
              <a:buChar char="·"/>
            </a:pPr>
            <a:r>
              <a:rPr lang="en-US" sz="2000" b="1" dirty="0" smtClean="0">
                <a:solidFill>
                  <a:srgbClr val="984807"/>
                </a:solidFill>
                <a:latin typeface="Calibri"/>
                <a:ea typeface="+mn-ea"/>
                <a:cs typeface="+mn-cs"/>
              </a:rPr>
              <a:t> </a:t>
            </a:r>
            <a:r>
              <a:rPr lang="en-US" sz="2000" b="1" dirty="0">
                <a:solidFill>
                  <a:srgbClr val="984807"/>
                </a:solidFill>
                <a:latin typeface="Calibri"/>
                <a:ea typeface="+mn-ea"/>
                <a:cs typeface="+mn-cs"/>
              </a:rPr>
              <a:t>Aggravated assault</a:t>
            </a:r>
          </a:p>
          <a:p>
            <a:pPr marL="173038" lvl="0" indent="-173038" defTabSz="914400" fontAlgn="auto">
              <a:spcBef>
                <a:spcPts val="0"/>
              </a:spcBef>
              <a:spcAft>
                <a:spcPts val="0"/>
              </a:spcAft>
              <a:buFont typeface="Symbol"/>
              <a:buChar char="·"/>
            </a:pPr>
            <a:r>
              <a:rPr lang="en-US" sz="2000" b="1" dirty="0">
                <a:solidFill>
                  <a:srgbClr val="984807"/>
                </a:solidFill>
                <a:latin typeface="Calibri"/>
                <a:ea typeface="+mn-ea"/>
                <a:cs typeface="+mn-cs"/>
              </a:rPr>
              <a:t> Robbery </a:t>
            </a:r>
          </a:p>
          <a:p>
            <a:pPr marL="173038" lvl="0" indent="-173038" defTabSz="914400" fontAlgn="auto">
              <a:spcBef>
                <a:spcPts val="0"/>
              </a:spcBef>
              <a:spcAft>
                <a:spcPts val="0"/>
              </a:spcAft>
              <a:buFont typeface="Symbol"/>
              <a:buChar char="·"/>
            </a:pPr>
            <a:r>
              <a:rPr lang="en-US" sz="2000" b="1" dirty="0">
                <a:solidFill>
                  <a:srgbClr val="984807"/>
                </a:solidFill>
                <a:latin typeface="Calibri"/>
                <a:ea typeface="+mn-ea"/>
                <a:cs typeface="+mn-cs"/>
              </a:rPr>
              <a:t> Burglary</a:t>
            </a:r>
          </a:p>
          <a:p>
            <a:pPr marL="173038" lvl="0" indent="-173038" defTabSz="914400" fontAlgn="auto">
              <a:spcBef>
                <a:spcPts val="0"/>
              </a:spcBef>
              <a:spcAft>
                <a:spcPts val="0"/>
              </a:spcAft>
              <a:buFont typeface="Symbol"/>
              <a:buChar char="·"/>
            </a:pPr>
            <a:r>
              <a:rPr lang="en-US" sz="2000" b="1" dirty="0">
                <a:solidFill>
                  <a:srgbClr val="984807"/>
                </a:solidFill>
                <a:latin typeface="Calibri"/>
                <a:ea typeface="+mn-ea"/>
                <a:cs typeface="+mn-cs"/>
              </a:rPr>
              <a:t> Motor vehicle </a:t>
            </a:r>
            <a:r>
              <a:rPr lang="en-US" sz="2000" b="1" dirty="0" smtClean="0">
                <a:solidFill>
                  <a:srgbClr val="984807"/>
                </a:solidFill>
                <a:latin typeface="Calibri"/>
                <a:ea typeface="+mn-ea"/>
                <a:cs typeface="+mn-cs"/>
              </a:rPr>
              <a:t>theft        (</a:t>
            </a:r>
            <a:r>
              <a:rPr lang="en-US" sz="1800" b="1" dirty="0" smtClean="0">
                <a:solidFill>
                  <a:srgbClr val="FF0000"/>
                </a:solidFill>
                <a:latin typeface="Calibri"/>
                <a:ea typeface="+mn-ea"/>
                <a:cs typeface="+mn-cs"/>
              </a:rPr>
              <a:t>See  CSA Information handout for definitions)</a:t>
            </a:r>
            <a:endParaRPr lang="en-US" sz="1800" b="1" dirty="0">
              <a:solidFill>
                <a:srgbClr val="984807"/>
              </a:solidFill>
              <a:latin typeface="Calibri"/>
              <a:ea typeface="+mn-ea"/>
              <a:cs typeface="+mn-cs"/>
            </a:endParaRPr>
          </a:p>
          <a:p>
            <a:pPr marL="173038" lvl="0" indent="-173038" defTabSz="914400" fontAlgn="auto">
              <a:spcBef>
                <a:spcPts val="0"/>
              </a:spcBef>
              <a:spcAft>
                <a:spcPts val="0"/>
              </a:spcAft>
              <a:buFont typeface="Symbol"/>
              <a:buChar char="·"/>
            </a:pPr>
            <a:r>
              <a:rPr lang="en-US" sz="2000" b="1" dirty="0">
                <a:solidFill>
                  <a:srgbClr val="984807"/>
                </a:solidFill>
                <a:latin typeface="Calibri"/>
                <a:ea typeface="+mn-ea"/>
                <a:cs typeface="+mn-cs"/>
              </a:rPr>
              <a:t> </a:t>
            </a:r>
            <a:r>
              <a:rPr lang="en-US" sz="2000" b="1" dirty="0" smtClean="0">
                <a:solidFill>
                  <a:srgbClr val="984807"/>
                </a:solidFill>
                <a:latin typeface="Calibri"/>
                <a:ea typeface="+mn-ea"/>
                <a:cs typeface="+mn-cs"/>
              </a:rPr>
              <a:t>Arson</a:t>
            </a:r>
          </a:p>
          <a:p>
            <a:pPr marL="173038" lvl="0" indent="-173038" defTabSz="914400" fontAlgn="auto">
              <a:spcBef>
                <a:spcPts val="0"/>
              </a:spcBef>
              <a:spcAft>
                <a:spcPts val="0"/>
              </a:spcAft>
              <a:buFont typeface="Symbol"/>
              <a:buChar char="·"/>
            </a:pPr>
            <a:r>
              <a:rPr lang="en-US" sz="2000" b="1" dirty="0" smtClean="0">
                <a:solidFill>
                  <a:srgbClr val="984807"/>
                </a:solidFill>
                <a:latin typeface="Calibri"/>
                <a:ea typeface="+mn-ea"/>
                <a:cs typeface="+mn-cs"/>
              </a:rPr>
              <a:t> Dating </a:t>
            </a:r>
            <a:r>
              <a:rPr lang="en-US" sz="2000" b="1" dirty="0" smtClean="0">
                <a:solidFill>
                  <a:srgbClr val="984807"/>
                </a:solidFill>
                <a:latin typeface="Calibri"/>
                <a:ea typeface="+mn-ea"/>
                <a:cs typeface="+mn-cs"/>
              </a:rPr>
              <a:t>violence</a:t>
            </a:r>
          </a:p>
          <a:p>
            <a:pPr marL="173038" lvl="0" indent="-173038" defTabSz="914400" fontAlgn="auto">
              <a:spcBef>
                <a:spcPts val="0"/>
              </a:spcBef>
              <a:spcAft>
                <a:spcPts val="0"/>
              </a:spcAft>
              <a:buFont typeface="Symbol"/>
              <a:buChar char="·"/>
            </a:pPr>
            <a:r>
              <a:rPr lang="en-US" sz="2000" b="1" dirty="0" smtClean="0">
                <a:solidFill>
                  <a:srgbClr val="984807"/>
                </a:solidFill>
                <a:latin typeface="Calibri"/>
                <a:ea typeface="+mn-ea"/>
                <a:cs typeface="+mn-cs"/>
              </a:rPr>
              <a:t> Domestic </a:t>
            </a:r>
            <a:r>
              <a:rPr lang="en-US" sz="2000" b="1" dirty="0" smtClean="0">
                <a:solidFill>
                  <a:srgbClr val="984807"/>
                </a:solidFill>
                <a:latin typeface="Calibri"/>
                <a:ea typeface="+mn-ea"/>
                <a:cs typeface="+mn-cs"/>
              </a:rPr>
              <a:t>violence</a:t>
            </a:r>
          </a:p>
          <a:p>
            <a:pPr marL="173038" lvl="0" indent="-173038" defTabSz="914400" fontAlgn="auto">
              <a:spcBef>
                <a:spcPts val="0"/>
              </a:spcBef>
              <a:spcAft>
                <a:spcPts val="0"/>
              </a:spcAft>
              <a:buFont typeface="Symbol"/>
              <a:buChar char="·"/>
            </a:pPr>
            <a:r>
              <a:rPr lang="en-US" sz="2000" b="1" dirty="0" smtClean="0">
                <a:solidFill>
                  <a:srgbClr val="984807"/>
                </a:solidFill>
                <a:latin typeface="Calibri"/>
                <a:ea typeface="+mn-ea"/>
                <a:cs typeface="+mn-cs"/>
              </a:rPr>
              <a:t> Stalking</a:t>
            </a:r>
            <a:endParaRPr lang="en-US" sz="2000" dirty="0" smtClean="0">
              <a:solidFill>
                <a:srgbClr val="000000"/>
              </a:solidFill>
              <a:latin typeface="Calibri"/>
              <a:ea typeface="+mn-ea"/>
              <a:cs typeface="+mn-cs"/>
            </a:endParaRPr>
          </a:p>
          <a:p>
            <a:pPr marL="173038" lvl="0" indent="-173038" defTabSz="914400" fontAlgn="auto">
              <a:spcBef>
                <a:spcPts val="0"/>
              </a:spcBef>
              <a:spcAft>
                <a:spcPts val="0"/>
              </a:spcAft>
              <a:buFont typeface="Symbol"/>
              <a:buChar char="·"/>
            </a:pPr>
            <a:r>
              <a:rPr lang="en-US" sz="2000" b="1" dirty="0" smtClean="0">
                <a:solidFill>
                  <a:srgbClr val="984807"/>
                </a:solidFill>
                <a:latin typeface="Calibri"/>
                <a:ea typeface="+mn-ea"/>
                <a:cs typeface="+mn-cs"/>
              </a:rPr>
              <a:t>Hate </a:t>
            </a:r>
            <a:r>
              <a:rPr lang="en-US" sz="2000" b="1" dirty="0">
                <a:solidFill>
                  <a:srgbClr val="984807"/>
                </a:solidFill>
                <a:latin typeface="Calibri"/>
                <a:ea typeface="+mn-ea"/>
                <a:cs typeface="+mn-cs"/>
              </a:rPr>
              <a:t>crimes</a:t>
            </a:r>
            <a:r>
              <a:rPr lang="en-US" sz="2000" dirty="0">
                <a:solidFill>
                  <a:srgbClr val="000000"/>
                </a:solidFill>
                <a:latin typeface="Calibri"/>
                <a:ea typeface="+mn-ea"/>
                <a:cs typeface="+mn-cs"/>
              </a:rPr>
              <a:t>, including any of the seven crimes listed </a:t>
            </a:r>
            <a:r>
              <a:rPr lang="en-US" sz="2000" dirty="0" smtClean="0">
                <a:solidFill>
                  <a:srgbClr val="000000"/>
                </a:solidFill>
                <a:latin typeface="Calibri"/>
                <a:ea typeface="+mn-ea"/>
                <a:cs typeface="+mn-cs"/>
              </a:rPr>
              <a:t>above and the four below, </a:t>
            </a:r>
            <a:r>
              <a:rPr lang="en-US" sz="2000" dirty="0">
                <a:solidFill>
                  <a:srgbClr val="000000"/>
                </a:solidFill>
                <a:latin typeface="Calibri"/>
                <a:ea typeface="+mn-ea"/>
                <a:cs typeface="+mn-cs"/>
              </a:rPr>
              <a:t>or any other crime causing bodily injury, if motivated by race, gender, gender identity, religion, sexual orientation, ethnicity, national origin or disability</a:t>
            </a:r>
            <a:r>
              <a:rPr lang="en-US" sz="2000" dirty="0" smtClean="0">
                <a:solidFill>
                  <a:srgbClr val="000000"/>
                </a:solidFill>
                <a:latin typeface="Calibri"/>
                <a:ea typeface="+mn-ea"/>
                <a:cs typeface="+mn-cs"/>
              </a:rPr>
              <a:t>.</a:t>
            </a:r>
          </a:p>
          <a:p>
            <a:pPr marL="0" lvl="0" indent="0" defTabSz="914400" fontAlgn="auto">
              <a:spcBef>
                <a:spcPts val="0"/>
              </a:spcBef>
              <a:spcAft>
                <a:spcPts val="0"/>
              </a:spcAft>
              <a:buNone/>
              <a:tabLst>
                <a:tab pos="1939925" algn="l"/>
                <a:tab pos="4003675" algn="l"/>
                <a:tab pos="4745038" algn="l"/>
                <a:tab pos="5659438" algn="l"/>
              </a:tabLst>
            </a:pPr>
            <a:r>
              <a:rPr lang="en-US" sz="1800" dirty="0" smtClean="0">
                <a:solidFill>
                  <a:srgbClr val="000000"/>
                </a:solidFill>
                <a:latin typeface="Calibri"/>
                <a:ea typeface="+mn-ea"/>
                <a:cs typeface="+mn-cs"/>
              </a:rPr>
              <a:t> </a:t>
            </a:r>
            <a:r>
              <a:rPr lang="en-US" sz="1800" b="1" dirty="0">
                <a:solidFill>
                  <a:srgbClr val="984807"/>
                </a:solidFill>
                <a:latin typeface="Palatino Linotype"/>
                <a:cs typeface="+mn-cs"/>
              </a:rPr>
              <a:t>● </a:t>
            </a:r>
            <a:r>
              <a:rPr lang="en-US" sz="1800" b="1" dirty="0">
                <a:solidFill>
                  <a:srgbClr val="984807"/>
                </a:solidFill>
                <a:latin typeface="Calibri"/>
                <a:cs typeface="+mn-cs"/>
              </a:rPr>
              <a:t>Larceny-theft	</a:t>
            </a:r>
            <a:r>
              <a:rPr lang="en-US" sz="1800" b="1" dirty="0">
                <a:solidFill>
                  <a:srgbClr val="984807"/>
                </a:solidFill>
                <a:latin typeface="Palatino Linotype"/>
                <a:cs typeface="+mn-cs"/>
              </a:rPr>
              <a:t>● </a:t>
            </a:r>
            <a:r>
              <a:rPr lang="en-US" sz="1800" b="1" dirty="0">
                <a:solidFill>
                  <a:srgbClr val="984807"/>
                </a:solidFill>
                <a:latin typeface="Calibri"/>
                <a:cs typeface="+mn-cs"/>
              </a:rPr>
              <a:t>Simple assault 	</a:t>
            </a:r>
            <a:r>
              <a:rPr lang="en-US" sz="1800" b="1" dirty="0">
                <a:solidFill>
                  <a:srgbClr val="984807"/>
                </a:solidFill>
                <a:latin typeface="Palatino Linotype"/>
                <a:cs typeface="+mn-cs"/>
              </a:rPr>
              <a:t>● </a:t>
            </a:r>
            <a:r>
              <a:rPr lang="en-US" sz="1800" b="1" dirty="0">
                <a:solidFill>
                  <a:srgbClr val="984807"/>
                </a:solidFill>
                <a:latin typeface="Calibri"/>
                <a:cs typeface="+mn-cs"/>
              </a:rPr>
              <a:t>Vandalism</a:t>
            </a:r>
            <a:r>
              <a:rPr lang="en-US" sz="1800" b="1" dirty="0">
                <a:solidFill>
                  <a:srgbClr val="984807"/>
                </a:solidFill>
                <a:latin typeface="Palatino Linotype"/>
                <a:cs typeface="+mn-cs"/>
              </a:rPr>
              <a:t> 	● </a:t>
            </a:r>
            <a:r>
              <a:rPr lang="en-US" sz="1800" b="1" dirty="0" smtClean="0">
                <a:solidFill>
                  <a:srgbClr val="984807"/>
                </a:solidFill>
                <a:latin typeface="Calibri"/>
                <a:cs typeface="+mn-cs"/>
              </a:rPr>
              <a:t>Intimidation</a:t>
            </a:r>
            <a:endParaRPr lang="en-US" sz="1800" dirty="0">
              <a:solidFill>
                <a:srgbClr val="000000"/>
              </a:solidFill>
              <a:latin typeface="Calibri"/>
              <a:ea typeface="+mn-ea"/>
              <a:cs typeface="+mn-cs"/>
            </a:endParaRPr>
          </a:p>
          <a:p>
            <a:pPr marL="173038" lvl="0" indent="-173038" defTabSz="914400" fontAlgn="auto">
              <a:spcBef>
                <a:spcPts val="0"/>
              </a:spcBef>
              <a:spcAft>
                <a:spcPts val="0"/>
              </a:spcAft>
              <a:buFont typeface="Symbol"/>
              <a:buChar char="·"/>
              <a:tabLst>
                <a:tab pos="173038" algn="l"/>
              </a:tabLst>
            </a:pPr>
            <a:r>
              <a:rPr lang="en-US" sz="2000" b="1" dirty="0">
                <a:solidFill>
                  <a:srgbClr val="984807"/>
                </a:solidFill>
                <a:latin typeface="Calibri"/>
                <a:ea typeface="+mn-ea"/>
                <a:cs typeface="+mn-cs"/>
              </a:rPr>
              <a:t> Arrests and discipline referrals</a:t>
            </a:r>
            <a:r>
              <a:rPr lang="en-US" sz="2000" dirty="0">
                <a:solidFill>
                  <a:srgbClr val="000000"/>
                </a:solidFill>
                <a:latin typeface="Calibri"/>
                <a:ea typeface="+mn-ea"/>
                <a:cs typeface="+mn-cs"/>
              </a:rPr>
              <a:t> of students, staff, and faculty for liquor, drug and weapons law </a:t>
            </a:r>
            <a:r>
              <a:rPr lang="en-US" sz="2000" dirty="0" smtClean="0">
                <a:solidFill>
                  <a:srgbClr val="000000"/>
                </a:solidFill>
                <a:latin typeface="Calibri"/>
                <a:ea typeface="+mn-ea"/>
                <a:cs typeface="+mn-cs"/>
              </a:rPr>
              <a:t>violations</a:t>
            </a:r>
            <a:endParaRPr lang="en-US" sz="2000" dirty="0">
              <a:solidFill>
                <a:srgbClr val="000000"/>
              </a:solidFill>
              <a:latin typeface="Calibri"/>
              <a:ea typeface="+mn-ea"/>
              <a:cs typeface="+mn-cs"/>
            </a:endParaRPr>
          </a:p>
        </p:txBody>
      </p:sp>
    </p:spTree>
    <p:extLst>
      <p:ext uri="{BB962C8B-B14F-4D97-AF65-F5344CB8AC3E}">
        <p14:creationId xmlns:p14="http://schemas.microsoft.com/office/powerpoint/2010/main" val="1047770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2184"/>
          </a:xfrm>
        </p:spPr>
        <p:txBody>
          <a:bodyPr>
            <a:normAutofit/>
          </a:bodyPr>
          <a:lstStyle/>
          <a:p>
            <a:pPr lvl="0" defTabSz="914400" fontAlgn="auto">
              <a:spcBef>
                <a:spcPts val="0"/>
              </a:spcBef>
              <a:spcAft>
                <a:spcPts val="0"/>
              </a:spcAft>
            </a:pPr>
            <a:r>
              <a:rPr lang="en-US" sz="1800" dirty="0"/>
              <a:t>Section 3: Responsibilities and Reporting</a:t>
            </a:r>
            <a:r>
              <a:rPr lang="en-US" sz="2800" b="1" dirty="0" smtClean="0">
                <a:solidFill>
                  <a:srgbClr val="1F497D"/>
                </a:solidFill>
                <a:latin typeface="Bebas"/>
                <a:ea typeface="+mn-ea"/>
                <a:cs typeface="+mn-cs"/>
              </a:rPr>
              <a:t/>
            </a:r>
            <a:br>
              <a:rPr lang="en-US" sz="2800" b="1" dirty="0" smtClean="0">
                <a:solidFill>
                  <a:srgbClr val="1F497D"/>
                </a:solidFill>
                <a:latin typeface="Bebas"/>
                <a:ea typeface="+mn-ea"/>
                <a:cs typeface="+mn-cs"/>
              </a:rPr>
            </a:br>
            <a:r>
              <a:rPr lang="en-US" sz="2800" b="1" dirty="0" err="1" smtClean="0">
                <a:solidFill>
                  <a:srgbClr val="1F497D"/>
                </a:solidFill>
                <a:latin typeface="Bebas"/>
                <a:ea typeface="+mn-ea"/>
                <a:cs typeface="+mn-cs"/>
              </a:rPr>
              <a:t>Reporting</a:t>
            </a:r>
            <a:r>
              <a:rPr lang="en-US" sz="2800" b="1" dirty="0" smtClean="0">
                <a:solidFill>
                  <a:srgbClr val="1F497D"/>
                </a:solidFill>
                <a:latin typeface="Bebas"/>
                <a:ea typeface="+mn-ea"/>
                <a:cs typeface="+mn-cs"/>
              </a:rPr>
              <a:t> </a:t>
            </a:r>
            <a:r>
              <a:rPr lang="en-US" sz="2800" b="1" dirty="0">
                <a:solidFill>
                  <a:srgbClr val="1F497D"/>
                </a:solidFill>
                <a:latin typeface="Bebas"/>
                <a:ea typeface="+mn-ea"/>
                <a:cs typeface="+mn-cs"/>
              </a:rPr>
              <a:t>depends on location</a:t>
            </a:r>
            <a:endParaRPr lang="en-US" sz="2800" dirty="0">
              <a:solidFill>
                <a:prstClr val="black"/>
              </a:solidFill>
              <a:latin typeface="Calibri"/>
              <a:ea typeface="+mn-ea"/>
              <a:cs typeface="+mn-cs"/>
            </a:endParaRPr>
          </a:p>
        </p:txBody>
      </p:sp>
      <p:sp>
        <p:nvSpPr>
          <p:cNvPr id="3" name="Content Placeholder 2"/>
          <p:cNvSpPr>
            <a:spLocks noGrp="1"/>
          </p:cNvSpPr>
          <p:nvPr>
            <p:ph idx="1"/>
          </p:nvPr>
        </p:nvSpPr>
        <p:spPr>
          <a:xfrm>
            <a:off x="457200" y="1297460"/>
            <a:ext cx="8229600" cy="4828704"/>
          </a:xfrm>
        </p:spPr>
        <p:txBody>
          <a:bodyPr/>
          <a:lstStyle/>
          <a:p>
            <a:pPr marL="0" indent="0">
              <a:lnSpc>
                <a:spcPct val="90000"/>
              </a:lnSpc>
              <a:buNone/>
              <a:defRPr/>
            </a:pPr>
            <a:r>
              <a:rPr lang="en-US" sz="2400" b="1" dirty="0">
                <a:solidFill>
                  <a:srgbClr val="1F497D"/>
                </a:solidFill>
                <a:latin typeface="Calibri"/>
                <a:ea typeface="+mn-ea"/>
                <a:cs typeface="+mn-cs"/>
              </a:rPr>
              <a:t>A CSA must report an incident if it </a:t>
            </a:r>
            <a:r>
              <a:rPr lang="en-US" sz="2400" b="1" dirty="0" smtClean="0">
                <a:solidFill>
                  <a:srgbClr val="1F497D"/>
                </a:solidFill>
                <a:latin typeface="Calibri"/>
                <a:ea typeface="+mn-ea"/>
                <a:cs typeface="+mn-cs"/>
              </a:rPr>
              <a:t>occurred:</a:t>
            </a:r>
          </a:p>
          <a:p>
            <a:pPr>
              <a:lnSpc>
                <a:spcPct val="90000"/>
              </a:lnSpc>
              <a:defRPr/>
            </a:pPr>
            <a:endParaRPr lang="en-US" sz="1800" b="1" dirty="0">
              <a:solidFill>
                <a:srgbClr val="1F497D"/>
              </a:solidFill>
              <a:latin typeface="Calibri"/>
              <a:ea typeface="+mn-ea"/>
              <a:cs typeface="+mn-cs"/>
            </a:endParaRPr>
          </a:p>
          <a:p>
            <a:pPr>
              <a:lnSpc>
                <a:spcPct val="90000"/>
              </a:lnSpc>
              <a:defRPr/>
            </a:pPr>
            <a:r>
              <a:rPr lang="en-US" sz="2000" dirty="0" smtClean="0">
                <a:latin typeface="Calibri" panose="020F0502020204030204" pitchFamily="34" charset="0"/>
                <a:cs typeface="Calibri" panose="020F0502020204030204" pitchFamily="34" charset="0"/>
              </a:rPr>
              <a:t>On </a:t>
            </a:r>
            <a:r>
              <a:rPr lang="en-US" sz="2000" dirty="0">
                <a:latin typeface="Calibri" panose="020F0502020204030204" pitchFamily="34" charset="0"/>
                <a:cs typeface="Calibri" panose="020F0502020204030204" pitchFamily="34" charset="0"/>
              </a:rPr>
              <a:t>campus(includes streets, grounds and parking lots within campus boundaries)</a:t>
            </a:r>
          </a:p>
          <a:p>
            <a:pPr>
              <a:lnSpc>
                <a:spcPct val="90000"/>
              </a:lnSpc>
              <a:defRPr/>
            </a:pPr>
            <a:r>
              <a:rPr lang="en-US" sz="2000" dirty="0">
                <a:latin typeface="Calibri" panose="020F0502020204030204" pitchFamily="34" charset="0"/>
                <a:cs typeface="Calibri" panose="020F0502020204030204" pitchFamily="34" charset="0"/>
              </a:rPr>
              <a:t>On campus, in residence halls</a:t>
            </a:r>
          </a:p>
          <a:p>
            <a:pPr>
              <a:lnSpc>
                <a:spcPct val="90000"/>
              </a:lnSpc>
              <a:defRPr/>
            </a:pPr>
            <a:r>
              <a:rPr lang="en-US" sz="2000" dirty="0">
                <a:latin typeface="Calibri" panose="020F0502020204030204" pitchFamily="34" charset="0"/>
                <a:cs typeface="Calibri" panose="020F0502020204030204" pitchFamily="34" charset="0"/>
              </a:rPr>
              <a:t>On public property adjacent to campus </a:t>
            </a:r>
          </a:p>
          <a:p>
            <a:pPr>
              <a:lnSpc>
                <a:spcPct val="90000"/>
              </a:lnSpc>
              <a:defRPr/>
            </a:pPr>
            <a:r>
              <a:rPr lang="en-US" sz="2000" dirty="0">
                <a:latin typeface="Calibri" panose="020F0502020204030204" pitchFamily="34" charset="0"/>
                <a:cs typeface="Calibri" panose="020F0502020204030204" pitchFamily="34" charset="0"/>
              </a:rPr>
              <a:t>On non-campus property owned or controlled by the University or a recognized student organization (includes Plum Creek ball fields</a:t>
            </a:r>
            <a:r>
              <a:rPr lang="en-US" sz="2000" dirty="0" smtClean="0">
                <a:latin typeface="Calibri" panose="020F0502020204030204" pitchFamily="34" charset="0"/>
                <a:cs typeface="Calibri" panose="020F0502020204030204" pitchFamily="34" charset="0"/>
              </a:rPr>
              <a:t>)</a:t>
            </a:r>
          </a:p>
          <a:p>
            <a:pPr>
              <a:lnSpc>
                <a:spcPct val="90000"/>
              </a:lnSpc>
              <a:defRPr/>
            </a:pPr>
            <a:endParaRPr lang="en-US" sz="2000" dirty="0">
              <a:latin typeface="Calibri" panose="020F0502020204030204" pitchFamily="34" charset="0"/>
              <a:cs typeface="Calibri" panose="020F0502020204030204" pitchFamily="34" charset="0"/>
            </a:endParaRPr>
          </a:p>
          <a:p>
            <a:pPr marL="0" indent="0">
              <a:lnSpc>
                <a:spcPct val="90000"/>
              </a:lnSpc>
              <a:buNone/>
              <a:defRPr/>
            </a:pPr>
            <a:r>
              <a:rPr lang="en-US" sz="2400" b="1" dirty="0">
                <a:latin typeface="Calibri" panose="020F0502020204030204" pitchFamily="34" charset="0"/>
                <a:cs typeface="Calibri" panose="020F0502020204030204" pitchFamily="34" charset="0"/>
              </a:rPr>
              <a:t>Reporting depends on location – International </a:t>
            </a:r>
            <a:endParaRPr lang="en-US" sz="2400" b="1" dirty="0">
              <a:latin typeface="Calibri" panose="020F0502020204030204" pitchFamily="34" charset="0"/>
              <a:cs typeface="Calibri" panose="020F0502020204030204" pitchFamily="34" charset="0"/>
            </a:endParaRPr>
          </a:p>
          <a:p>
            <a:pPr marL="0" indent="0">
              <a:lnSpc>
                <a:spcPct val="90000"/>
              </a:lnSpc>
              <a:buNone/>
              <a:defRPr/>
            </a:pPr>
            <a:r>
              <a:rPr lang="en-US" sz="2000" dirty="0" smtClean="0">
                <a:solidFill>
                  <a:prstClr val="black"/>
                </a:solidFill>
                <a:latin typeface="Calibri"/>
                <a:ea typeface="+mn-ea"/>
                <a:cs typeface="+mn-cs"/>
              </a:rPr>
              <a:t>Foreign </a:t>
            </a:r>
            <a:r>
              <a:rPr lang="en-US" sz="2000" dirty="0">
                <a:solidFill>
                  <a:prstClr val="black"/>
                </a:solidFill>
                <a:latin typeface="Calibri"/>
                <a:ea typeface="+mn-ea"/>
                <a:cs typeface="+mn-cs"/>
              </a:rPr>
              <a:t>educational operations that are either owned or maintained by </a:t>
            </a:r>
            <a:r>
              <a:rPr lang="en-US" sz="2000" dirty="0" smtClean="0">
                <a:solidFill>
                  <a:prstClr val="black"/>
                </a:solidFill>
                <a:latin typeface="Calibri"/>
                <a:ea typeface="+mn-ea"/>
                <a:cs typeface="+mn-cs"/>
              </a:rPr>
              <a:t>Concordia are </a:t>
            </a:r>
            <a:r>
              <a:rPr lang="en-US" sz="2000" dirty="0">
                <a:solidFill>
                  <a:prstClr val="black"/>
                </a:solidFill>
                <a:latin typeface="Calibri"/>
                <a:ea typeface="+mn-ea"/>
                <a:cs typeface="+mn-cs"/>
              </a:rPr>
              <a:t>governed by the </a:t>
            </a:r>
            <a:r>
              <a:rPr lang="en-US" sz="2000" dirty="0" err="1">
                <a:solidFill>
                  <a:prstClr val="black"/>
                </a:solidFill>
                <a:latin typeface="Calibri"/>
                <a:ea typeface="+mn-ea"/>
                <a:cs typeface="+mn-cs"/>
              </a:rPr>
              <a:t>Clery</a:t>
            </a:r>
            <a:r>
              <a:rPr lang="en-US" sz="2000" dirty="0">
                <a:solidFill>
                  <a:prstClr val="black"/>
                </a:solidFill>
                <a:latin typeface="Calibri"/>
                <a:ea typeface="+mn-ea"/>
                <a:cs typeface="+mn-cs"/>
              </a:rPr>
              <a:t> Act and have reporting requirements.</a:t>
            </a:r>
          </a:p>
          <a:p>
            <a:pPr marL="0" indent="0" algn="ctr">
              <a:lnSpc>
                <a:spcPct val="90000"/>
              </a:lnSpc>
              <a:buNone/>
              <a:defRPr/>
            </a:pPr>
            <a:endParaRPr lang="en-US" sz="2400" b="1" dirty="0">
              <a:latin typeface="Calibri" panose="020F0502020204030204" pitchFamily="34" charset="0"/>
              <a:cs typeface="Calibri" panose="020F0502020204030204" pitchFamily="34" charset="0"/>
            </a:endParaRPr>
          </a:p>
          <a:p>
            <a:pPr marL="0" indent="0">
              <a:lnSpc>
                <a:spcPct val="90000"/>
              </a:lnSpc>
              <a:buNone/>
              <a:defRPr/>
            </a:pPr>
            <a:endParaRPr lang="en-US" sz="2000" dirty="0">
              <a:latin typeface="Calibri" panose="020F0502020204030204" pitchFamily="34" charset="0"/>
              <a:cs typeface="Calibri" panose="020F0502020204030204" pitchFamily="34" charset="0"/>
            </a:endParaRPr>
          </a:p>
          <a:p>
            <a:pPr marL="0" lvl="0" indent="0" defTabSz="914400" fontAlgn="auto">
              <a:spcBef>
                <a:spcPts val="0"/>
              </a:spcBef>
              <a:spcAft>
                <a:spcPts val="0"/>
              </a:spcAft>
              <a:buNone/>
            </a:pPr>
            <a:endParaRPr lang="en-US" sz="1800" b="1" dirty="0">
              <a:solidFill>
                <a:srgbClr val="1F497D"/>
              </a:solidFill>
              <a:latin typeface="Calibri"/>
              <a:ea typeface="+mn-ea"/>
              <a:cs typeface="+mn-cs"/>
            </a:endParaRPr>
          </a:p>
          <a:p>
            <a:pPr marL="0" indent="0">
              <a:buNone/>
            </a:pPr>
            <a:endParaRPr lang="en-US" dirty="0"/>
          </a:p>
        </p:txBody>
      </p:sp>
    </p:spTree>
    <p:extLst>
      <p:ext uri="{BB962C8B-B14F-4D97-AF65-F5344CB8AC3E}">
        <p14:creationId xmlns:p14="http://schemas.microsoft.com/office/powerpoint/2010/main" val="2533242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Section 3: Responsibilities and </a:t>
            </a:r>
            <a:r>
              <a:rPr lang="en-US" sz="1800" dirty="0" smtClean="0"/>
              <a:t>Reporting</a:t>
            </a:r>
            <a:br>
              <a:rPr lang="en-US" sz="1800" dirty="0" smtClean="0"/>
            </a:br>
            <a:r>
              <a:rPr lang="en-US" sz="2800" dirty="0" smtClean="0"/>
              <a:t>What Not to Report </a:t>
            </a:r>
            <a:endParaRPr lang="en-US" sz="2800" b="1" dirty="0"/>
          </a:p>
        </p:txBody>
      </p:sp>
      <p:sp>
        <p:nvSpPr>
          <p:cNvPr id="3" name="Content Placeholder 2"/>
          <p:cNvSpPr>
            <a:spLocks noGrp="1"/>
          </p:cNvSpPr>
          <p:nvPr>
            <p:ph idx="1"/>
          </p:nvPr>
        </p:nvSpPr>
        <p:spPr>
          <a:xfrm>
            <a:off x="457200" y="1417638"/>
            <a:ext cx="8229600" cy="4708525"/>
          </a:xfrm>
        </p:spPr>
        <p:txBody>
          <a:bodyPr>
            <a:normAutofit/>
          </a:bodyPr>
          <a:lstStyle/>
          <a:p>
            <a:pPr marL="0" lvl="0" indent="0" defTabSz="914400" fontAlgn="auto">
              <a:spcBef>
                <a:spcPts val="0"/>
              </a:spcBef>
              <a:spcAft>
                <a:spcPts val="0"/>
              </a:spcAft>
              <a:buNone/>
            </a:pPr>
            <a:r>
              <a:rPr lang="en-US" sz="2400" b="1" dirty="0">
                <a:solidFill>
                  <a:srgbClr val="1F497D"/>
                </a:solidFill>
                <a:latin typeface="Calibri"/>
                <a:ea typeface="+mn-ea"/>
                <a:cs typeface="+mn-cs"/>
              </a:rPr>
              <a:t>As a CSA, you </a:t>
            </a:r>
            <a:r>
              <a:rPr lang="en-US" sz="2400" b="1" u="sng" dirty="0">
                <a:solidFill>
                  <a:srgbClr val="1F497D"/>
                </a:solidFill>
                <a:latin typeface="Calibri"/>
                <a:ea typeface="+mn-ea"/>
                <a:cs typeface="+mn-cs"/>
              </a:rPr>
              <a:t>do not </a:t>
            </a:r>
            <a:r>
              <a:rPr lang="en-US" sz="2400" b="1" dirty="0">
                <a:solidFill>
                  <a:srgbClr val="1F497D"/>
                </a:solidFill>
                <a:latin typeface="Calibri"/>
                <a:ea typeface="+mn-ea"/>
                <a:cs typeface="+mn-cs"/>
              </a:rPr>
              <a:t>have to report the following:</a:t>
            </a:r>
          </a:p>
          <a:p>
            <a:pPr marL="0" lvl="0" indent="0" defTabSz="914400" fontAlgn="auto">
              <a:spcBef>
                <a:spcPts val="0"/>
              </a:spcBef>
              <a:spcAft>
                <a:spcPts val="0"/>
              </a:spcAft>
              <a:buNone/>
            </a:pPr>
            <a:endParaRPr lang="en-US" sz="1800" dirty="0">
              <a:solidFill>
                <a:prstClr val="black"/>
              </a:solidFill>
              <a:latin typeface="Calibri"/>
              <a:ea typeface="+mn-ea"/>
              <a:cs typeface="+mn-cs"/>
            </a:endParaRPr>
          </a:p>
          <a:p>
            <a:pPr marL="111125" lvl="0" indent="-111125" defTabSz="914400" fontAlgn="auto">
              <a:spcBef>
                <a:spcPts val="0"/>
              </a:spcBef>
              <a:spcAft>
                <a:spcPts val="0"/>
              </a:spcAft>
            </a:pPr>
            <a:r>
              <a:rPr lang="en-US" sz="2000" dirty="0">
                <a:solidFill>
                  <a:prstClr val="black"/>
                </a:solidFill>
                <a:latin typeface="Calibri"/>
                <a:ea typeface="+mn-ea"/>
                <a:cs typeface="+mn-cs"/>
              </a:rPr>
              <a:t>A person tells you about a crime that occurred before he/she came to the University</a:t>
            </a:r>
          </a:p>
          <a:p>
            <a:pPr marL="0" lvl="0" indent="0" defTabSz="914400" fontAlgn="auto">
              <a:spcBef>
                <a:spcPts val="0"/>
              </a:spcBef>
              <a:spcAft>
                <a:spcPts val="0"/>
              </a:spcAft>
            </a:pPr>
            <a:endParaRPr lang="en-US" sz="2000" dirty="0">
              <a:solidFill>
                <a:prstClr val="black"/>
              </a:solidFill>
              <a:latin typeface="Calibri"/>
              <a:ea typeface="+mn-ea"/>
              <a:cs typeface="+mn-cs"/>
            </a:endParaRPr>
          </a:p>
          <a:p>
            <a:pPr marL="0" lvl="0" indent="0" defTabSz="914400" fontAlgn="auto">
              <a:spcBef>
                <a:spcPts val="0"/>
              </a:spcBef>
              <a:spcAft>
                <a:spcPts val="0"/>
              </a:spcAft>
              <a:buNone/>
            </a:pPr>
            <a:r>
              <a:rPr lang="en-US" sz="2000" dirty="0">
                <a:solidFill>
                  <a:prstClr val="black"/>
                </a:solidFill>
                <a:latin typeface="Calibri"/>
                <a:ea typeface="+mn-ea"/>
                <a:cs typeface="+mn-cs"/>
              </a:rPr>
              <a:t>OR</a:t>
            </a:r>
          </a:p>
          <a:p>
            <a:pPr marL="0" lvl="0" indent="0" defTabSz="914400" fontAlgn="auto">
              <a:spcBef>
                <a:spcPts val="0"/>
              </a:spcBef>
              <a:spcAft>
                <a:spcPts val="0"/>
              </a:spcAft>
              <a:buNone/>
            </a:pPr>
            <a:endParaRPr lang="en-US" sz="2000" dirty="0">
              <a:solidFill>
                <a:prstClr val="black"/>
              </a:solidFill>
              <a:latin typeface="Calibri"/>
              <a:ea typeface="+mn-ea"/>
              <a:cs typeface="+mn-cs"/>
            </a:endParaRPr>
          </a:p>
          <a:p>
            <a:pPr marL="111125" lvl="0" indent="-111125" defTabSz="914400" fontAlgn="auto">
              <a:spcBef>
                <a:spcPts val="0"/>
              </a:spcBef>
              <a:spcAft>
                <a:spcPts val="0"/>
              </a:spcAft>
            </a:pPr>
            <a:r>
              <a:rPr lang="en-US" sz="2000" dirty="0">
                <a:solidFill>
                  <a:prstClr val="black"/>
                </a:solidFill>
                <a:latin typeface="Calibri"/>
                <a:ea typeface="+mn-ea"/>
                <a:cs typeface="+mn-cs"/>
              </a:rPr>
              <a:t>While he/she was away from campus and not involved in a UC activity </a:t>
            </a:r>
            <a:r>
              <a:rPr lang="en-US" sz="2000" dirty="0" smtClean="0">
                <a:solidFill>
                  <a:prstClr val="black"/>
                </a:solidFill>
                <a:latin typeface="Calibri"/>
                <a:ea typeface="+mn-ea"/>
                <a:cs typeface="+mn-cs"/>
              </a:rPr>
              <a:t>(</a:t>
            </a:r>
            <a:r>
              <a:rPr lang="en-US" sz="2000" dirty="0">
                <a:solidFill>
                  <a:prstClr val="black"/>
                </a:solidFill>
                <a:latin typeface="Calibri"/>
                <a:ea typeface="+mn-ea"/>
                <a:cs typeface="+mn-cs"/>
              </a:rPr>
              <a:t>e.g., at home during Spring break)</a:t>
            </a:r>
          </a:p>
          <a:p>
            <a:endParaRPr lang="en-US" dirty="0"/>
          </a:p>
        </p:txBody>
      </p:sp>
    </p:spTree>
    <p:extLst>
      <p:ext uri="{BB962C8B-B14F-4D97-AF65-F5344CB8AC3E}">
        <p14:creationId xmlns:p14="http://schemas.microsoft.com/office/powerpoint/2010/main" val="359749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3509349" y="962831"/>
            <a:ext cx="5026980" cy="5044431"/>
          </a:xfrm>
        </p:spPr>
        <p:txBody>
          <a:bodyPr>
            <a:normAutofit/>
          </a:bodyPr>
          <a:lstStyle/>
          <a:p>
            <a:r>
              <a:rPr lang="en-US" sz="2200" dirty="0"/>
              <a:t>In 1986 Jeanne </a:t>
            </a:r>
            <a:r>
              <a:rPr lang="en-US" sz="2200" dirty="0" err="1"/>
              <a:t>Clery</a:t>
            </a:r>
            <a:r>
              <a:rPr lang="en-US" sz="2200" dirty="0"/>
              <a:t> was raped and murdered in her dorm room at Lehigh University</a:t>
            </a:r>
            <a:r>
              <a:rPr lang="en-US" sz="2200" dirty="0" smtClean="0"/>
              <a:t>.</a:t>
            </a:r>
            <a:endParaRPr lang="en-US" sz="2200" dirty="0"/>
          </a:p>
          <a:p>
            <a:r>
              <a:rPr lang="en-US" sz="2200" dirty="0"/>
              <a:t>The Jeanne </a:t>
            </a:r>
            <a:r>
              <a:rPr lang="en-US" sz="2200" dirty="0" err="1"/>
              <a:t>Clery</a:t>
            </a:r>
            <a:r>
              <a:rPr lang="en-US" sz="2200" dirty="0"/>
              <a:t> Disclosure of Campus Security Policy and Campus Crime Statistics Act (</a:t>
            </a:r>
            <a:r>
              <a:rPr lang="en-US" sz="2200" dirty="0" err="1"/>
              <a:t>Clery</a:t>
            </a:r>
            <a:r>
              <a:rPr lang="en-US" sz="2200" dirty="0"/>
              <a:t> Act) was enacted in her memory</a:t>
            </a:r>
            <a:r>
              <a:rPr lang="en-US" sz="2200" dirty="0" smtClean="0"/>
              <a:t>.</a:t>
            </a:r>
          </a:p>
          <a:p>
            <a:r>
              <a:rPr lang="en-US" sz="2200" dirty="0"/>
              <a:t>The goal of the </a:t>
            </a:r>
            <a:r>
              <a:rPr lang="en-US" sz="2200" dirty="0" err="1"/>
              <a:t>Clery</a:t>
            </a:r>
            <a:r>
              <a:rPr lang="en-US" sz="2200" dirty="0"/>
              <a:t> Act is to ensure students, prospective students, parents and employees have access to accurate information about crimes committed on campus and campus security procedures.</a:t>
            </a:r>
          </a:p>
          <a:p>
            <a:pPr marL="0" indent="0">
              <a:buNone/>
            </a:pPr>
            <a:endParaRPr lang="en-US" sz="2000" dirty="0"/>
          </a:p>
        </p:txBody>
      </p:sp>
      <p:sp>
        <p:nvSpPr>
          <p:cNvPr id="5" name="TextBox 4"/>
          <p:cNvSpPr txBox="1"/>
          <p:nvPr/>
        </p:nvSpPr>
        <p:spPr>
          <a:xfrm>
            <a:off x="578735" y="295569"/>
            <a:ext cx="7957594" cy="646331"/>
          </a:xfrm>
          <a:prstGeom prst="rect">
            <a:avLst/>
          </a:prstGeom>
          <a:noFill/>
        </p:spPr>
        <p:txBody>
          <a:bodyPr wrap="square" rtlCol="0">
            <a:spAutoFit/>
          </a:bodyPr>
          <a:lstStyle/>
          <a:p>
            <a:pPr lvl="0" eaLnBrk="1" hangingPunct="1">
              <a:spcBef>
                <a:spcPct val="20000"/>
              </a:spcBef>
            </a:pPr>
            <a:r>
              <a:rPr lang="en-US" sz="3600" dirty="0" err="1" smtClean="0">
                <a:solidFill>
                  <a:srgbClr val="011C43"/>
                </a:solidFill>
                <a:latin typeface="Franklin Gothic Book"/>
              </a:rPr>
              <a:t>Clery</a:t>
            </a:r>
            <a:r>
              <a:rPr lang="en-US" sz="3600" dirty="0" smtClean="0">
                <a:solidFill>
                  <a:srgbClr val="011C43"/>
                </a:solidFill>
                <a:latin typeface="Franklin Gothic Book"/>
              </a:rPr>
              <a:t> Act Training - Introduction</a:t>
            </a:r>
            <a:endParaRPr lang="en-US" sz="3600" dirty="0">
              <a:solidFill>
                <a:srgbClr val="011C43"/>
              </a:solidFill>
              <a:latin typeface="Franklin Gothic Book"/>
            </a:endParaRPr>
          </a:p>
        </p:txBody>
      </p:sp>
      <p:pic>
        <p:nvPicPr>
          <p:cNvPr id="4" name="Picture 3"/>
          <p:cNvPicPr>
            <a:picLocks noChangeAspect="1"/>
          </p:cNvPicPr>
          <p:nvPr/>
        </p:nvPicPr>
        <p:blipFill>
          <a:blip r:embed="rId3"/>
          <a:stretch>
            <a:fillRect/>
          </a:stretch>
        </p:blipFill>
        <p:spPr>
          <a:xfrm>
            <a:off x="156258" y="1248929"/>
            <a:ext cx="3353091" cy="4578493"/>
          </a:xfrm>
          <a:prstGeom prst="rect">
            <a:avLst/>
          </a:prstGeom>
        </p:spPr>
      </p:pic>
    </p:spTree>
    <p:extLst>
      <p:ext uri="{BB962C8B-B14F-4D97-AF65-F5344CB8AC3E}">
        <p14:creationId xmlns:p14="http://schemas.microsoft.com/office/powerpoint/2010/main" val="290648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pic>
        <p:nvPicPr>
          <p:cNvPr id="4" name="Picture 4" descr="Concordia Univ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029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0152"/>
          </a:xfrm>
        </p:spPr>
        <p:txBody>
          <a:bodyPr>
            <a:normAutofit fontScale="90000"/>
          </a:bodyPr>
          <a:lstStyle/>
          <a:p>
            <a:pPr lvl="0" defTabSz="914400" fontAlgn="auto">
              <a:spcBef>
                <a:spcPts val="0"/>
              </a:spcBef>
              <a:spcAft>
                <a:spcPts val="0"/>
              </a:spcAft>
            </a:pPr>
            <a:r>
              <a:rPr lang="en-US" sz="1800" dirty="0" smtClean="0"/>
              <a:t/>
            </a:r>
            <a:br>
              <a:rPr lang="en-US" sz="1800" dirty="0" smtClean="0"/>
            </a:br>
            <a:r>
              <a:rPr lang="en-US" sz="1800" dirty="0" smtClean="0"/>
              <a:t/>
            </a:r>
            <a:br>
              <a:rPr lang="en-US" sz="1800" dirty="0" smtClean="0"/>
            </a:br>
            <a:r>
              <a:rPr lang="en-US" sz="1800" dirty="0"/>
              <a:t/>
            </a:r>
            <a:br>
              <a:rPr lang="en-US" sz="1800" dirty="0"/>
            </a:br>
            <a:r>
              <a:rPr lang="en-US" sz="1800" dirty="0"/>
              <a:t>Section 3: Responsibilities and Reporting </a:t>
            </a:r>
            <a:r>
              <a:rPr lang="en-US" sz="1800" dirty="0" smtClean="0"/>
              <a:t/>
            </a:r>
            <a:br>
              <a:rPr lang="en-US" sz="1800" dirty="0" smtClean="0"/>
            </a:br>
            <a:r>
              <a:rPr lang="en-US" sz="3100" b="1" dirty="0" err="1" smtClean="0">
                <a:solidFill>
                  <a:srgbClr val="1F497D"/>
                </a:solidFill>
                <a:latin typeface="Bebas"/>
                <a:cs typeface="+mn-cs"/>
              </a:rPr>
              <a:t>Reporting</a:t>
            </a:r>
            <a:r>
              <a:rPr lang="en-US" sz="3100" b="1" dirty="0" smtClean="0">
                <a:solidFill>
                  <a:srgbClr val="1F497D"/>
                </a:solidFill>
                <a:latin typeface="Bebas"/>
                <a:cs typeface="+mn-cs"/>
              </a:rPr>
              <a:t> </a:t>
            </a:r>
            <a:r>
              <a:rPr lang="en-US" sz="3100" b="1" dirty="0">
                <a:solidFill>
                  <a:srgbClr val="1F497D"/>
                </a:solidFill>
                <a:latin typeface="Bebas"/>
                <a:cs typeface="+mn-cs"/>
              </a:rPr>
              <a:t>an Incident</a:t>
            </a:r>
            <a:r>
              <a:rPr lang="en-US" sz="2000" b="1" dirty="0">
                <a:solidFill>
                  <a:srgbClr val="1F497D"/>
                </a:solidFill>
                <a:latin typeface="Bebas"/>
                <a:cs typeface="+mn-cs"/>
              </a:rPr>
              <a:t/>
            </a:r>
            <a:br>
              <a:rPr lang="en-US" sz="2000" b="1" dirty="0">
                <a:solidFill>
                  <a:srgbClr val="1F497D"/>
                </a:solidFill>
                <a:latin typeface="Bebas"/>
                <a:cs typeface="+mn-cs"/>
              </a:rPr>
            </a:br>
            <a:endParaRPr lang="en-US" dirty="0"/>
          </a:p>
        </p:txBody>
      </p:sp>
      <p:sp>
        <p:nvSpPr>
          <p:cNvPr id="3" name="Content Placeholder 2"/>
          <p:cNvSpPr>
            <a:spLocks noGrp="1"/>
          </p:cNvSpPr>
          <p:nvPr>
            <p:ph idx="1"/>
          </p:nvPr>
        </p:nvSpPr>
        <p:spPr>
          <a:xfrm>
            <a:off x="457200" y="1284790"/>
            <a:ext cx="8229600" cy="4584670"/>
          </a:xfrm>
        </p:spPr>
        <p:txBody>
          <a:bodyPr/>
          <a:lstStyle/>
          <a:p>
            <a:pPr marL="0" lvl="0" indent="0" defTabSz="914400" fontAlgn="auto">
              <a:spcBef>
                <a:spcPts val="0"/>
              </a:spcBef>
              <a:spcAft>
                <a:spcPts val="0"/>
              </a:spcAft>
              <a:buNone/>
            </a:pPr>
            <a:endParaRPr lang="en-US" sz="1800" b="1" dirty="0">
              <a:solidFill>
                <a:srgbClr val="1F497D"/>
              </a:solidFill>
              <a:latin typeface="Bebas"/>
              <a:ea typeface="+mn-ea"/>
              <a:cs typeface="+mn-cs"/>
            </a:endParaRPr>
          </a:p>
          <a:p>
            <a:pPr marL="0" lvl="0" indent="0" algn="just" defTabSz="914400" fontAlgn="auto">
              <a:spcBef>
                <a:spcPts val="0"/>
              </a:spcBef>
              <a:spcAft>
                <a:spcPts val="0"/>
              </a:spcAft>
              <a:buNone/>
            </a:pPr>
            <a:r>
              <a:rPr lang="en-US" sz="2400" b="1" dirty="0">
                <a:solidFill>
                  <a:srgbClr val="000000"/>
                </a:solidFill>
                <a:latin typeface="Calibri"/>
                <a:ea typeface="+mn-ea"/>
                <a:cs typeface="+mn-cs"/>
              </a:rPr>
              <a:t>As a Campus Security Authority </a:t>
            </a:r>
          </a:p>
          <a:p>
            <a:pPr marL="0" lvl="0" indent="0" algn="just" defTabSz="914400" fontAlgn="auto">
              <a:spcBef>
                <a:spcPts val="0"/>
              </a:spcBef>
              <a:spcAft>
                <a:spcPts val="0"/>
              </a:spcAft>
              <a:buNone/>
            </a:pPr>
            <a:r>
              <a:rPr lang="en-US" sz="2400" b="1" dirty="0">
                <a:solidFill>
                  <a:srgbClr val="000000"/>
                </a:solidFill>
                <a:latin typeface="Calibri"/>
                <a:ea typeface="+mn-ea"/>
                <a:cs typeface="+mn-cs"/>
              </a:rPr>
              <a:t>you are required to:</a:t>
            </a:r>
            <a:endParaRPr lang="en-US" sz="2400" dirty="0">
              <a:solidFill>
                <a:srgbClr val="000000"/>
              </a:solidFill>
              <a:latin typeface="Calibri"/>
              <a:ea typeface="+mn-ea"/>
              <a:cs typeface="+mn-cs"/>
            </a:endParaRPr>
          </a:p>
          <a:p>
            <a:pPr marL="0" lvl="0" indent="0" algn="just" defTabSz="914400" fontAlgn="auto">
              <a:spcBef>
                <a:spcPts val="0"/>
              </a:spcBef>
              <a:spcAft>
                <a:spcPts val="0"/>
              </a:spcAft>
              <a:buNone/>
            </a:pPr>
            <a:endParaRPr lang="en-US" sz="1800" dirty="0">
              <a:solidFill>
                <a:srgbClr val="000000"/>
              </a:solidFill>
              <a:latin typeface="Calibri"/>
              <a:ea typeface="+mn-ea"/>
              <a:cs typeface="+mn-cs"/>
            </a:endParaRPr>
          </a:p>
          <a:p>
            <a:pPr marL="0" lvl="0" indent="0" algn="just" defTabSz="914400" fontAlgn="auto">
              <a:spcBef>
                <a:spcPts val="0"/>
              </a:spcBef>
              <a:spcAft>
                <a:spcPts val="0"/>
              </a:spcAft>
              <a:buFont typeface="Symbol"/>
              <a:buChar char="·"/>
            </a:pPr>
            <a:r>
              <a:rPr lang="en-US" sz="1800" dirty="0">
                <a:solidFill>
                  <a:srgbClr val="000000"/>
                </a:solidFill>
                <a:latin typeface="Calibri"/>
                <a:ea typeface="+mn-ea"/>
                <a:cs typeface="+mn-cs"/>
              </a:rPr>
              <a:t> Get the facts - When, what, where, who, etc.</a:t>
            </a:r>
          </a:p>
          <a:p>
            <a:pPr marL="0" lvl="0" indent="0" algn="just" defTabSz="914400" fontAlgn="auto">
              <a:spcBef>
                <a:spcPts val="0"/>
              </a:spcBef>
              <a:spcAft>
                <a:spcPts val="0"/>
              </a:spcAft>
              <a:buNone/>
            </a:pPr>
            <a:endParaRPr lang="en-US" sz="1800" dirty="0">
              <a:solidFill>
                <a:srgbClr val="000000"/>
              </a:solidFill>
              <a:latin typeface="Calibri"/>
              <a:ea typeface="+mn-ea"/>
              <a:cs typeface="+mn-cs"/>
            </a:endParaRPr>
          </a:p>
          <a:p>
            <a:pPr marL="0" lvl="0" indent="0" defTabSz="914400" fontAlgn="auto">
              <a:spcBef>
                <a:spcPts val="0"/>
              </a:spcBef>
              <a:spcAft>
                <a:spcPts val="0"/>
              </a:spcAft>
              <a:buFont typeface="Symbol"/>
              <a:buChar char="·"/>
              <a:tabLst>
                <a:tab pos="173038" algn="l"/>
              </a:tabLst>
            </a:pPr>
            <a:r>
              <a:rPr lang="en-US" sz="1800" dirty="0">
                <a:solidFill>
                  <a:srgbClr val="000000"/>
                </a:solidFill>
                <a:latin typeface="Calibri"/>
                <a:ea typeface="+mn-ea"/>
                <a:cs typeface="+mn-cs"/>
              </a:rPr>
              <a:t> Report all </a:t>
            </a:r>
            <a:r>
              <a:rPr lang="en-US" sz="1800" dirty="0" err="1">
                <a:solidFill>
                  <a:srgbClr val="000000"/>
                </a:solidFill>
                <a:latin typeface="Calibri"/>
                <a:ea typeface="+mn-ea"/>
                <a:cs typeface="+mn-cs"/>
              </a:rPr>
              <a:t>Clery</a:t>
            </a:r>
            <a:r>
              <a:rPr lang="en-US" sz="1800" dirty="0">
                <a:solidFill>
                  <a:srgbClr val="000000"/>
                </a:solidFill>
                <a:latin typeface="Calibri"/>
                <a:ea typeface="+mn-ea"/>
                <a:cs typeface="+mn-cs"/>
              </a:rPr>
              <a:t> Act related crimes immediately to the </a:t>
            </a:r>
            <a:r>
              <a:rPr lang="en-US" sz="1800" dirty="0" smtClean="0">
                <a:solidFill>
                  <a:srgbClr val="000000"/>
                </a:solidFill>
                <a:latin typeface="Calibri"/>
                <a:ea typeface="+mn-ea"/>
                <a:cs typeface="+mn-cs"/>
              </a:rPr>
              <a:t>Campus Security or Student Life so </a:t>
            </a:r>
            <a:r>
              <a:rPr lang="en-US" sz="1800" dirty="0">
                <a:solidFill>
                  <a:srgbClr val="000000"/>
                </a:solidFill>
                <a:latin typeface="Calibri"/>
                <a:ea typeface="+mn-ea"/>
                <a:cs typeface="+mn-cs"/>
              </a:rPr>
              <a:t>the </a:t>
            </a:r>
            <a:r>
              <a:rPr lang="en-US" sz="1800" dirty="0" smtClean="0">
                <a:solidFill>
                  <a:srgbClr val="000000"/>
                </a:solidFill>
                <a:latin typeface="Calibri"/>
                <a:ea typeface="+mn-ea"/>
                <a:cs typeface="+mn-cs"/>
              </a:rPr>
              <a:t>campus </a:t>
            </a:r>
            <a:r>
              <a:rPr lang="en-US" sz="1800" dirty="0">
                <a:solidFill>
                  <a:srgbClr val="000000"/>
                </a:solidFill>
                <a:latin typeface="Calibri"/>
                <a:ea typeface="+mn-ea"/>
                <a:cs typeface="+mn-cs"/>
              </a:rPr>
              <a:t>can comply with timely warning policies and have accurate </a:t>
            </a:r>
            <a:r>
              <a:rPr lang="en-US" sz="1800" dirty="0" smtClean="0">
                <a:solidFill>
                  <a:srgbClr val="000000"/>
                </a:solidFill>
                <a:latin typeface="Calibri"/>
                <a:ea typeface="+mn-ea"/>
                <a:cs typeface="+mn-cs"/>
              </a:rPr>
              <a:t>crime statistics </a:t>
            </a:r>
            <a:r>
              <a:rPr lang="en-US" sz="1800" dirty="0">
                <a:solidFill>
                  <a:srgbClr val="000000"/>
                </a:solidFill>
                <a:latin typeface="Calibri"/>
                <a:ea typeface="+mn-ea"/>
                <a:cs typeface="+mn-cs"/>
              </a:rPr>
              <a:t>for the annual security report</a:t>
            </a:r>
          </a:p>
          <a:p>
            <a:pPr marL="0" lvl="0" indent="0" defTabSz="914400" fontAlgn="auto">
              <a:spcBef>
                <a:spcPts val="0"/>
              </a:spcBef>
              <a:spcAft>
                <a:spcPts val="0"/>
              </a:spcAft>
              <a:buNone/>
            </a:pPr>
            <a:endParaRPr lang="en-US" sz="1800" dirty="0">
              <a:solidFill>
                <a:srgbClr val="000000"/>
              </a:solidFill>
              <a:latin typeface="Calibri"/>
              <a:ea typeface="+mn-ea"/>
              <a:cs typeface="+mn-cs"/>
            </a:endParaRPr>
          </a:p>
          <a:p>
            <a:pPr marL="111125" lvl="0" indent="-111125" defTabSz="914400" fontAlgn="auto">
              <a:spcBef>
                <a:spcPts val="0"/>
              </a:spcBef>
              <a:spcAft>
                <a:spcPts val="0"/>
              </a:spcAft>
              <a:buFont typeface="Symbol"/>
              <a:buChar char="·"/>
              <a:tabLst>
                <a:tab pos="173038" algn="l"/>
              </a:tabLst>
            </a:pPr>
            <a:r>
              <a:rPr lang="en-US" sz="1800" dirty="0">
                <a:solidFill>
                  <a:srgbClr val="000000"/>
                </a:solidFill>
                <a:latin typeface="Calibri"/>
                <a:ea typeface="+mn-ea"/>
                <a:cs typeface="+mn-cs"/>
              </a:rPr>
              <a:t> Inform victims of  their options, including confidential reporting options and offer referrals to resources (e.g., campus assistance programs or counseling service, if appropriate</a:t>
            </a:r>
            <a:r>
              <a:rPr lang="en-US" sz="1800" dirty="0" smtClean="0">
                <a:solidFill>
                  <a:srgbClr val="000000"/>
                </a:solidFill>
                <a:latin typeface="Calibri"/>
                <a:ea typeface="+mn-ea"/>
                <a:cs typeface="+mn-cs"/>
              </a:rPr>
              <a:t>)</a:t>
            </a:r>
          </a:p>
          <a:p>
            <a:pPr marL="511175" lvl="1" indent="-111125" defTabSz="914400" fontAlgn="auto">
              <a:spcBef>
                <a:spcPts val="0"/>
              </a:spcBef>
              <a:spcAft>
                <a:spcPts val="0"/>
              </a:spcAft>
              <a:buFont typeface="Symbol"/>
              <a:buChar char="·"/>
              <a:tabLst>
                <a:tab pos="173038" algn="l"/>
              </a:tabLst>
            </a:pPr>
            <a:r>
              <a:rPr lang="en-US" sz="1800" dirty="0" smtClean="0">
                <a:solidFill>
                  <a:srgbClr val="000000"/>
                </a:solidFill>
                <a:latin typeface="Calibri"/>
                <a:ea typeface="+mn-ea"/>
                <a:cs typeface="+mn-cs"/>
              </a:rPr>
              <a:t> Share </a:t>
            </a:r>
            <a:r>
              <a:rPr lang="en-US" sz="1800" dirty="0">
                <a:solidFill>
                  <a:srgbClr val="000000"/>
                </a:solidFill>
                <a:latin typeface="Calibri"/>
                <a:ea typeface="+mn-ea"/>
                <a:cs typeface="+mn-cs"/>
              </a:rPr>
              <a:t>how he/she can report </a:t>
            </a:r>
            <a:r>
              <a:rPr lang="en-US" sz="1800" dirty="0" smtClean="0">
                <a:solidFill>
                  <a:srgbClr val="000000"/>
                </a:solidFill>
                <a:latin typeface="Calibri"/>
                <a:ea typeface="+mn-ea"/>
                <a:cs typeface="+mn-cs"/>
              </a:rPr>
              <a:t>to Police, including how to report anonymously</a:t>
            </a:r>
          </a:p>
          <a:p>
            <a:pPr marL="511175" lvl="1" indent="-111125" defTabSz="914400" fontAlgn="auto">
              <a:spcBef>
                <a:spcPts val="0"/>
              </a:spcBef>
              <a:spcAft>
                <a:spcPts val="0"/>
              </a:spcAft>
              <a:buFont typeface="Symbol"/>
              <a:buChar char="·"/>
              <a:tabLst>
                <a:tab pos="173038" algn="l"/>
              </a:tabLst>
            </a:pPr>
            <a:r>
              <a:rPr lang="en-US" sz="1800" dirty="0" smtClean="0">
                <a:solidFill>
                  <a:srgbClr val="000000"/>
                </a:solidFill>
                <a:latin typeface="Calibri"/>
                <a:ea typeface="+mn-ea"/>
                <a:cs typeface="+mn-cs"/>
              </a:rPr>
              <a:t> A </a:t>
            </a:r>
            <a:r>
              <a:rPr lang="en-US" sz="1800" dirty="0">
                <a:solidFill>
                  <a:srgbClr val="000000"/>
                </a:solidFill>
                <a:latin typeface="Calibri"/>
                <a:ea typeface="+mn-ea"/>
                <a:cs typeface="+mn-cs"/>
              </a:rPr>
              <a:t>person who talks to you may not want to talk  to Police - and doesn’t have to</a:t>
            </a:r>
          </a:p>
          <a:p>
            <a:pPr marL="400050" lvl="1" indent="0" defTabSz="914400" fontAlgn="auto">
              <a:spcBef>
                <a:spcPts val="0"/>
              </a:spcBef>
              <a:spcAft>
                <a:spcPts val="0"/>
              </a:spcAft>
              <a:buNone/>
              <a:tabLst>
                <a:tab pos="173038" algn="l"/>
              </a:tabLst>
            </a:pPr>
            <a:endParaRPr lang="en-US" sz="1800" dirty="0">
              <a:solidFill>
                <a:srgbClr val="000000"/>
              </a:solidFill>
              <a:latin typeface="Calibri"/>
              <a:ea typeface="+mn-ea"/>
              <a:cs typeface="+mn-cs"/>
            </a:endParaRPr>
          </a:p>
          <a:p>
            <a:pPr marL="511175" lvl="1" indent="-111125" defTabSz="914400" fontAlgn="auto">
              <a:spcBef>
                <a:spcPts val="0"/>
              </a:spcBef>
              <a:spcAft>
                <a:spcPts val="0"/>
              </a:spcAft>
              <a:buFont typeface="Symbol"/>
              <a:buChar char="·"/>
              <a:tabLst>
                <a:tab pos="173038" algn="l"/>
              </a:tabLst>
            </a:pPr>
            <a:endParaRPr lang="en-US" sz="1600" dirty="0" smtClean="0">
              <a:solidFill>
                <a:srgbClr val="000000"/>
              </a:solidFill>
              <a:latin typeface="Calibri"/>
              <a:ea typeface="+mn-ea"/>
              <a:cs typeface="+mn-cs"/>
            </a:endParaRPr>
          </a:p>
          <a:p>
            <a:pPr marL="511175" lvl="1" indent="-111125" defTabSz="914400" fontAlgn="auto">
              <a:spcBef>
                <a:spcPts val="0"/>
              </a:spcBef>
              <a:spcAft>
                <a:spcPts val="0"/>
              </a:spcAft>
              <a:buFont typeface="Symbol"/>
              <a:buChar char="·"/>
              <a:tabLst>
                <a:tab pos="173038" algn="l"/>
              </a:tabLst>
            </a:pPr>
            <a:endParaRPr lang="en-US" sz="1600" dirty="0">
              <a:solidFill>
                <a:srgbClr val="000000"/>
              </a:solidFill>
              <a:latin typeface="Calibri"/>
              <a:ea typeface="+mn-ea"/>
              <a:cs typeface="+mn-cs"/>
            </a:endParaRPr>
          </a:p>
          <a:p>
            <a:pPr marL="0" indent="0">
              <a:buNone/>
            </a:pPr>
            <a:endParaRPr lang="en-US" dirty="0"/>
          </a:p>
        </p:txBody>
      </p:sp>
    </p:spTree>
    <p:extLst>
      <p:ext uri="{BB962C8B-B14F-4D97-AF65-F5344CB8AC3E}">
        <p14:creationId xmlns:p14="http://schemas.microsoft.com/office/powerpoint/2010/main" val="92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48" y="138896"/>
            <a:ext cx="8686799" cy="1504709"/>
          </a:xfrm>
        </p:spPr>
        <p:txBody>
          <a:bodyPr>
            <a:noAutofit/>
          </a:bodyPr>
          <a:lstStyle/>
          <a:p>
            <a:pPr lvl="0" defTabSz="914400" fontAlgn="auto">
              <a:spcBef>
                <a:spcPts val="0"/>
              </a:spcBef>
              <a:spcAft>
                <a:spcPts val="0"/>
              </a:spcAft>
            </a:pPr>
            <a:r>
              <a:rPr lang="en-US" sz="1600" dirty="0"/>
              <a:t>Section 3: Responsibilities and Reporting</a:t>
            </a:r>
            <a:r>
              <a:rPr lang="en-US" sz="2400" b="1" dirty="0" smtClean="0">
                <a:solidFill>
                  <a:srgbClr val="1F497D"/>
                </a:solidFill>
                <a:latin typeface="Bebas"/>
                <a:ea typeface="+mn-ea"/>
                <a:cs typeface="+mn-cs"/>
              </a:rPr>
              <a:t/>
            </a:r>
            <a:br>
              <a:rPr lang="en-US" sz="2400" b="1" dirty="0" smtClean="0">
                <a:solidFill>
                  <a:srgbClr val="1F497D"/>
                </a:solidFill>
                <a:latin typeface="Bebas"/>
                <a:ea typeface="+mn-ea"/>
                <a:cs typeface="+mn-cs"/>
              </a:rPr>
            </a:br>
            <a:r>
              <a:rPr lang="en-US" sz="2400" b="1" dirty="0" err="1" smtClean="0">
                <a:solidFill>
                  <a:srgbClr val="1F497D"/>
                </a:solidFill>
                <a:latin typeface="Bebas"/>
                <a:ea typeface="+mn-ea"/>
                <a:cs typeface="+mn-cs"/>
              </a:rPr>
              <a:t>Reporting</a:t>
            </a:r>
            <a:r>
              <a:rPr lang="en-US" sz="2400" b="1" dirty="0" smtClean="0">
                <a:solidFill>
                  <a:srgbClr val="1F497D"/>
                </a:solidFill>
                <a:latin typeface="Bebas"/>
                <a:ea typeface="+mn-ea"/>
                <a:cs typeface="+mn-cs"/>
              </a:rPr>
              <a:t> </a:t>
            </a:r>
            <a:r>
              <a:rPr lang="en-US" sz="2400" b="1" dirty="0">
                <a:solidFill>
                  <a:srgbClr val="1F497D"/>
                </a:solidFill>
                <a:latin typeface="Bebas"/>
                <a:ea typeface="+mn-ea"/>
                <a:cs typeface="+mn-cs"/>
              </a:rPr>
              <a:t>an Incident - Get the </a:t>
            </a:r>
            <a:r>
              <a:rPr lang="en-US" sz="2400" b="1" dirty="0" smtClean="0">
                <a:solidFill>
                  <a:srgbClr val="1F497D"/>
                </a:solidFill>
                <a:latin typeface="Bebas"/>
                <a:ea typeface="+mn-ea"/>
                <a:cs typeface="+mn-cs"/>
              </a:rPr>
              <a:t>Facts</a:t>
            </a:r>
            <a:r>
              <a:rPr lang="en-US" sz="2000" b="1" dirty="0" smtClean="0">
                <a:solidFill>
                  <a:srgbClr val="1F497D"/>
                </a:solidFill>
                <a:latin typeface="Bebas"/>
                <a:ea typeface="+mn-ea"/>
                <a:cs typeface="+mn-cs"/>
              </a:rPr>
              <a:t/>
            </a:r>
            <a:br>
              <a:rPr lang="en-US" sz="2000" b="1" dirty="0" smtClean="0">
                <a:solidFill>
                  <a:srgbClr val="1F497D"/>
                </a:solidFill>
                <a:latin typeface="Bebas"/>
                <a:ea typeface="+mn-ea"/>
                <a:cs typeface="+mn-cs"/>
              </a:rPr>
            </a:br>
            <a:r>
              <a:rPr lang="en-US" sz="1800" b="1" dirty="0">
                <a:solidFill>
                  <a:srgbClr val="1F497D"/>
                </a:solidFill>
                <a:latin typeface="Bebas"/>
                <a:ea typeface="+mn-ea"/>
                <a:cs typeface="+mn-cs"/>
              </a:rPr>
              <a:t/>
            </a:r>
            <a:br>
              <a:rPr lang="en-US" sz="1800" b="1" dirty="0">
                <a:solidFill>
                  <a:srgbClr val="1F497D"/>
                </a:solidFill>
                <a:latin typeface="Bebas"/>
                <a:ea typeface="+mn-ea"/>
                <a:cs typeface="+mn-cs"/>
              </a:rPr>
            </a:br>
            <a:r>
              <a:rPr lang="en-US" sz="2000" b="1" dirty="0">
                <a:solidFill>
                  <a:srgbClr val="000000"/>
                </a:solidFill>
                <a:latin typeface="Calibri"/>
                <a:ea typeface="+mn-ea"/>
                <a:cs typeface="+mn-cs"/>
              </a:rPr>
              <a:t>Important Questions to Ask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849" y="1643605"/>
            <a:ext cx="8547298" cy="4287638"/>
          </a:xfrm>
          <a:prstGeom prst="rect">
            <a:avLst/>
          </a:prstGeom>
        </p:spPr>
      </p:pic>
    </p:spTree>
    <p:extLst>
      <p:ext uri="{BB962C8B-B14F-4D97-AF65-F5344CB8AC3E}">
        <p14:creationId xmlns:p14="http://schemas.microsoft.com/office/powerpoint/2010/main" val="3661370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702"/>
            <a:ext cx="7886700" cy="878549"/>
          </a:xfrm>
        </p:spPr>
        <p:txBody>
          <a:bodyPr>
            <a:normAutofit fontScale="90000"/>
          </a:bodyPr>
          <a:lstStyle/>
          <a:p>
            <a:pPr lvl="0" defTabSz="914400" fontAlgn="auto">
              <a:spcBef>
                <a:spcPts val="0"/>
              </a:spcBef>
              <a:spcAft>
                <a:spcPts val="0"/>
              </a:spcAft>
            </a:pPr>
            <a:r>
              <a:rPr lang="en-US" sz="2700" b="1" dirty="0" smtClean="0">
                <a:solidFill>
                  <a:srgbClr val="1F497D"/>
                </a:solidFill>
                <a:latin typeface="Bebas"/>
                <a:cs typeface="+mn-cs"/>
              </a:rPr>
              <a:t/>
            </a:r>
            <a:br>
              <a:rPr lang="en-US" sz="2700" b="1" dirty="0" smtClean="0">
                <a:solidFill>
                  <a:srgbClr val="1F497D"/>
                </a:solidFill>
                <a:latin typeface="Bebas"/>
                <a:cs typeface="+mn-cs"/>
              </a:rPr>
            </a:br>
            <a:r>
              <a:rPr lang="en-US" sz="1800" dirty="0"/>
              <a:t>Section 3: Responsibilities and Reporting</a:t>
            </a:r>
            <a:r>
              <a:rPr lang="en-US" sz="2700" b="1" dirty="0">
                <a:solidFill>
                  <a:srgbClr val="1F497D"/>
                </a:solidFill>
                <a:latin typeface="Bebas"/>
                <a:cs typeface="+mn-cs"/>
              </a:rPr>
              <a:t/>
            </a:r>
            <a:br>
              <a:rPr lang="en-US" sz="2700" b="1" dirty="0">
                <a:solidFill>
                  <a:srgbClr val="1F497D"/>
                </a:solidFill>
                <a:latin typeface="Bebas"/>
                <a:cs typeface="+mn-cs"/>
              </a:rPr>
            </a:br>
            <a:r>
              <a:rPr lang="en-US" sz="2700" b="1" dirty="0" err="1" smtClean="0">
                <a:solidFill>
                  <a:srgbClr val="1F497D"/>
                </a:solidFill>
                <a:latin typeface="Bebas"/>
                <a:cs typeface="+mn-cs"/>
              </a:rPr>
              <a:t>Reporting</a:t>
            </a:r>
            <a:r>
              <a:rPr lang="en-US" sz="2700" b="1" dirty="0" smtClean="0">
                <a:solidFill>
                  <a:srgbClr val="1F497D"/>
                </a:solidFill>
                <a:latin typeface="Bebas"/>
                <a:cs typeface="+mn-cs"/>
              </a:rPr>
              <a:t> </a:t>
            </a:r>
            <a:r>
              <a:rPr lang="en-US" sz="2700" b="1" dirty="0">
                <a:solidFill>
                  <a:srgbClr val="1F497D"/>
                </a:solidFill>
                <a:latin typeface="Bebas"/>
                <a:cs typeface="+mn-cs"/>
              </a:rPr>
              <a:t>an </a:t>
            </a:r>
            <a:r>
              <a:rPr lang="en-US" sz="2700" b="1" dirty="0" smtClean="0">
                <a:solidFill>
                  <a:srgbClr val="1F497D"/>
                </a:solidFill>
                <a:latin typeface="Bebas"/>
                <a:cs typeface="+mn-cs"/>
              </a:rPr>
              <a:t>Incident </a:t>
            </a:r>
            <a:r>
              <a:rPr lang="en-US" sz="2700" b="1" dirty="0">
                <a:solidFill>
                  <a:srgbClr val="1F497D"/>
                </a:solidFill>
                <a:latin typeface="Bebas"/>
                <a:ea typeface="+mn-ea"/>
                <a:cs typeface="+mn-cs"/>
              </a:rPr>
              <a:t>- Next steps</a:t>
            </a:r>
            <a:r>
              <a:rPr lang="en-US" sz="2000" b="1" dirty="0">
                <a:solidFill>
                  <a:srgbClr val="1F497D"/>
                </a:solidFill>
                <a:latin typeface="Bebas"/>
                <a:ea typeface="+mn-ea"/>
                <a:cs typeface="+mn-cs"/>
              </a:rPr>
              <a:t/>
            </a:r>
            <a:br>
              <a:rPr lang="en-US" sz="2000" b="1" dirty="0">
                <a:solidFill>
                  <a:srgbClr val="1F497D"/>
                </a:solidFill>
                <a:latin typeface="Bebas"/>
                <a:ea typeface="+mn-ea"/>
                <a:cs typeface="+mn-cs"/>
              </a:rPr>
            </a:br>
            <a:endParaRPr lang="en-US" sz="4500" dirty="0"/>
          </a:p>
        </p:txBody>
      </p:sp>
      <p:sp>
        <p:nvSpPr>
          <p:cNvPr id="3" name="Content Placeholder 2"/>
          <p:cNvSpPr>
            <a:spLocks noGrp="1"/>
          </p:cNvSpPr>
          <p:nvPr>
            <p:ph idx="1"/>
          </p:nvPr>
        </p:nvSpPr>
        <p:spPr>
          <a:xfrm>
            <a:off x="457200" y="1342664"/>
            <a:ext cx="8229600" cy="4783500"/>
          </a:xfrm>
        </p:spPr>
        <p:txBody>
          <a:bodyPr>
            <a:normAutofit/>
          </a:bodyPr>
          <a:lstStyle/>
          <a:p>
            <a:pPr marL="0" lvl="0" indent="0" defTabSz="914400" fontAlgn="auto">
              <a:spcBef>
                <a:spcPts val="0"/>
              </a:spcBef>
              <a:spcAft>
                <a:spcPts val="0"/>
              </a:spcAft>
              <a:buFont typeface="Symbol"/>
              <a:buChar char="·"/>
              <a:tabLst>
                <a:tab pos="173038" algn="l"/>
              </a:tabLst>
            </a:pPr>
            <a:r>
              <a:rPr lang="en-US" sz="2000" dirty="0">
                <a:solidFill>
                  <a:srgbClr val="000000"/>
                </a:solidFill>
                <a:latin typeface="Calibri"/>
                <a:ea typeface="+mn-ea"/>
                <a:cs typeface="+mn-cs"/>
              </a:rPr>
              <a:t> Complete a </a:t>
            </a:r>
            <a:r>
              <a:rPr lang="en-US" sz="2000" dirty="0" err="1" smtClean="0">
                <a:solidFill>
                  <a:srgbClr val="000000"/>
                </a:solidFill>
                <a:latin typeface="Calibri"/>
                <a:ea typeface="+mn-ea"/>
                <a:cs typeface="+mn-cs"/>
              </a:rPr>
              <a:t>Clery</a:t>
            </a:r>
            <a:r>
              <a:rPr lang="en-US" sz="2000" dirty="0" smtClean="0">
                <a:solidFill>
                  <a:srgbClr val="000000"/>
                </a:solidFill>
                <a:latin typeface="Calibri"/>
                <a:ea typeface="+mn-ea"/>
                <a:cs typeface="+mn-cs"/>
              </a:rPr>
              <a:t> Act Crime Report Form (forms </a:t>
            </a:r>
            <a:r>
              <a:rPr lang="en-US" sz="2000" dirty="0">
                <a:solidFill>
                  <a:srgbClr val="000000"/>
                </a:solidFill>
                <a:latin typeface="Calibri"/>
                <a:ea typeface="+mn-ea"/>
                <a:cs typeface="+mn-cs"/>
              </a:rPr>
              <a:t>available from </a:t>
            </a:r>
            <a:r>
              <a:rPr lang="en-US" sz="2000" dirty="0" err="1">
                <a:solidFill>
                  <a:srgbClr val="000000"/>
                </a:solidFill>
                <a:latin typeface="Calibri"/>
                <a:ea typeface="+mn-ea"/>
                <a:cs typeface="+mn-cs"/>
              </a:rPr>
              <a:t>Clery</a:t>
            </a:r>
            <a:r>
              <a:rPr lang="en-US" sz="2000" dirty="0">
                <a:solidFill>
                  <a:srgbClr val="000000"/>
                </a:solidFill>
                <a:latin typeface="Calibri"/>
                <a:ea typeface="+mn-ea"/>
                <a:cs typeface="+mn-cs"/>
              </a:rPr>
              <a:t> Act  	Coordinator and online)</a:t>
            </a:r>
          </a:p>
          <a:p>
            <a:pPr marL="0" lvl="0" indent="0" defTabSz="914400" fontAlgn="auto">
              <a:spcBef>
                <a:spcPts val="0"/>
              </a:spcBef>
              <a:spcAft>
                <a:spcPts val="0"/>
              </a:spcAft>
              <a:buNone/>
            </a:pPr>
            <a:endParaRPr lang="en-US" sz="2000" dirty="0">
              <a:solidFill>
                <a:srgbClr val="000000"/>
              </a:solidFill>
              <a:latin typeface="Calibri"/>
              <a:ea typeface="+mn-ea"/>
              <a:cs typeface="+mn-cs"/>
            </a:endParaRPr>
          </a:p>
          <a:p>
            <a:pPr marL="0" lvl="0" indent="0" defTabSz="914400" fontAlgn="auto">
              <a:spcBef>
                <a:spcPts val="0"/>
              </a:spcBef>
              <a:spcAft>
                <a:spcPts val="0"/>
              </a:spcAft>
              <a:buFont typeface="Symbol"/>
              <a:buChar char="·"/>
            </a:pPr>
            <a:r>
              <a:rPr lang="en-US" sz="2000" dirty="0">
                <a:solidFill>
                  <a:srgbClr val="000000"/>
                </a:solidFill>
                <a:latin typeface="Calibri"/>
                <a:ea typeface="+mn-ea"/>
                <a:cs typeface="+mn-cs"/>
              </a:rPr>
              <a:t> Describe the incident/crime as completely and accurately as you can</a:t>
            </a:r>
          </a:p>
          <a:p>
            <a:pPr marL="0" lvl="0" indent="0" defTabSz="914400" fontAlgn="auto">
              <a:spcBef>
                <a:spcPts val="0"/>
              </a:spcBef>
              <a:spcAft>
                <a:spcPts val="0"/>
              </a:spcAft>
              <a:buNone/>
            </a:pPr>
            <a:endParaRPr lang="en-US" sz="2000" dirty="0">
              <a:solidFill>
                <a:srgbClr val="000000"/>
              </a:solidFill>
              <a:latin typeface="Calibri"/>
              <a:ea typeface="+mn-ea"/>
              <a:cs typeface="+mn-cs"/>
            </a:endParaRPr>
          </a:p>
          <a:p>
            <a:pPr marL="0" lvl="0" indent="0" defTabSz="914400" fontAlgn="auto">
              <a:spcBef>
                <a:spcPts val="0"/>
              </a:spcBef>
              <a:spcAft>
                <a:spcPts val="0"/>
              </a:spcAft>
              <a:buFont typeface="Symbol"/>
              <a:buChar char="·"/>
              <a:tabLst>
                <a:tab pos="173038" algn="l"/>
              </a:tabLst>
            </a:pPr>
            <a:r>
              <a:rPr lang="en-US" sz="2000" dirty="0">
                <a:solidFill>
                  <a:srgbClr val="000000"/>
                </a:solidFill>
                <a:latin typeface="Calibri"/>
                <a:ea typeface="+mn-ea"/>
                <a:cs typeface="+mn-cs"/>
              </a:rPr>
              <a:t> You do not need to make a judgment about or investigate what </a:t>
            </a:r>
            <a:r>
              <a:rPr lang="en-US" sz="2000" dirty="0" smtClean="0">
                <a:solidFill>
                  <a:srgbClr val="000000"/>
                </a:solidFill>
                <a:latin typeface="Calibri"/>
                <a:ea typeface="+mn-ea"/>
                <a:cs typeface="+mn-cs"/>
              </a:rPr>
              <a:t>happened, just </a:t>
            </a:r>
            <a:r>
              <a:rPr lang="en-US" sz="2000" dirty="0">
                <a:solidFill>
                  <a:srgbClr val="000000"/>
                </a:solidFill>
                <a:latin typeface="Calibri"/>
                <a:ea typeface="+mn-ea"/>
                <a:cs typeface="+mn-cs"/>
              </a:rPr>
              <a:t>get the facts</a:t>
            </a:r>
          </a:p>
          <a:p>
            <a:pPr marL="0" lvl="0" indent="0" defTabSz="914400" fontAlgn="auto">
              <a:spcBef>
                <a:spcPts val="0"/>
              </a:spcBef>
              <a:spcAft>
                <a:spcPts val="0"/>
              </a:spcAft>
              <a:buNone/>
            </a:pPr>
            <a:endParaRPr lang="en-US" sz="2000" dirty="0">
              <a:solidFill>
                <a:srgbClr val="000000"/>
              </a:solidFill>
              <a:latin typeface="Calibri"/>
              <a:ea typeface="+mn-ea"/>
              <a:cs typeface="+mn-cs"/>
            </a:endParaRPr>
          </a:p>
          <a:p>
            <a:pPr marL="0" lvl="0" indent="0" defTabSz="914400" fontAlgn="auto">
              <a:spcBef>
                <a:spcPts val="0"/>
              </a:spcBef>
              <a:spcAft>
                <a:spcPts val="0"/>
              </a:spcAft>
              <a:buNone/>
              <a:tabLst>
                <a:tab pos="568325" algn="l"/>
              </a:tabLst>
            </a:pPr>
            <a:r>
              <a:rPr lang="en-US" sz="2000" b="1" dirty="0">
                <a:solidFill>
                  <a:srgbClr val="000000"/>
                </a:solidFill>
                <a:latin typeface="Calibri"/>
                <a:ea typeface="+mn-ea"/>
                <a:cs typeface="+mn-cs"/>
              </a:rPr>
              <a:t>Note: </a:t>
            </a:r>
            <a:r>
              <a:rPr lang="en-US" sz="2000" dirty="0">
                <a:solidFill>
                  <a:srgbClr val="000000"/>
                </a:solidFill>
                <a:latin typeface="Calibri"/>
                <a:ea typeface="+mn-ea"/>
                <a:cs typeface="+mn-cs"/>
              </a:rPr>
              <a:t>If the victim reports a crime to you, but wishes to remain anonymous, </a:t>
            </a:r>
            <a:r>
              <a:rPr lang="en-US" sz="2000" dirty="0" smtClean="0">
                <a:solidFill>
                  <a:srgbClr val="000000"/>
                </a:solidFill>
                <a:latin typeface="Calibri"/>
                <a:ea typeface="+mn-ea"/>
                <a:cs typeface="+mn-cs"/>
              </a:rPr>
              <a:t>you </a:t>
            </a:r>
            <a:r>
              <a:rPr lang="en-US" sz="2000" dirty="0">
                <a:solidFill>
                  <a:srgbClr val="000000"/>
                </a:solidFill>
                <a:latin typeface="Calibri"/>
                <a:ea typeface="+mn-ea"/>
                <a:cs typeface="+mn-cs"/>
              </a:rPr>
              <a:t>still need to submit a </a:t>
            </a:r>
            <a:r>
              <a:rPr lang="en-US" sz="2000" dirty="0" err="1">
                <a:solidFill>
                  <a:srgbClr val="000000"/>
                </a:solidFill>
                <a:latin typeface="Calibri"/>
                <a:cs typeface="+mn-cs"/>
              </a:rPr>
              <a:t>Clery</a:t>
            </a:r>
            <a:r>
              <a:rPr lang="en-US" sz="2000" dirty="0">
                <a:solidFill>
                  <a:srgbClr val="000000"/>
                </a:solidFill>
                <a:latin typeface="Calibri"/>
                <a:cs typeface="+mn-cs"/>
              </a:rPr>
              <a:t> Act Crime Report Form </a:t>
            </a:r>
            <a:r>
              <a:rPr lang="en-US" sz="2000" dirty="0" smtClean="0">
                <a:solidFill>
                  <a:srgbClr val="000000"/>
                </a:solidFill>
                <a:latin typeface="Calibri"/>
                <a:ea typeface="+mn-ea"/>
                <a:cs typeface="+mn-cs"/>
              </a:rPr>
              <a:t>(</a:t>
            </a:r>
            <a:r>
              <a:rPr lang="en-US" sz="2000" dirty="0">
                <a:solidFill>
                  <a:srgbClr val="000000"/>
                </a:solidFill>
                <a:latin typeface="Calibri"/>
                <a:ea typeface="+mn-ea"/>
                <a:cs typeface="+mn-cs"/>
              </a:rPr>
              <a:t>but do not need to </a:t>
            </a:r>
            <a:r>
              <a:rPr lang="en-US" sz="2000" dirty="0" smtClean="0">
                <a:solidFill>
                  <a:srgbClr val="000000"/>
                </a:solidFill>
                <a:latin typeface="Calibri"/>
                <a:ea typeface="+mn-ea"/>
                <a:cs typeface="+mn-cs"/>
              </a:rPr>
              <a:t>identify </a:t>
            </a:r>
            <a:r>
              <a:rPr lang="en-US" sz="2000" dirty="0">
                <a:solidFill>
                  <a:srgbClr val="000000"/>
                </a:solidFill>
                <a:latin typeface="Calibri"/>
                <a:ea typeface="+mn-ea"/>
                <a:cs typeface="+mn-cs"/>
              </a:rPr>
              <a:t>the victim)</a:t>
            </a:r>
          </a:p>
        </p:txBody>
      </p:sp>
    </p:spTree>
    <p:extLst>
      <p:ext uri="{BB962C8B-B14F-4D97-AF65-F5344CB8AC3E}">
        <p14:creationId xmlns:p14="http://schemas.microsoft.com/office/powerpoint/2010/main" val="2115418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4406"/>
          </a:xfrm>
        </p:spPr>
        <p:txBody>
          <a:bodyPr>
            <a:normAutofit fontScale="90000"/>
          </a:bodyPr>
          <a:lstStyle/>
          <a:p>
            <a:pPr lvl="0" defTabSz="914400" fontAlgn="auto">
              <a:spcBef>
                <a:spcPts val="0"/>
              </a:spcBef>
              <a:spcAft>
                <a:spcPts val="0"/>
              </a:spcAft>
            </a:pPr>
            <a:r>
              <a:rPr lang="en-US" sz="1800" dirty="0" smtClean="0"/>
              <a:t/>
            </a:r>
            <a:br>
              <a:rPr lang="en-US" sz="1800" dirty="0" smtClean="0"/>
            </a:br>
            <a:r>
              <a:rPr lang="en-US" sz="1800" dirty="0" smtClean="0"/>
              <a:t/>
            </a:r>
            <a:br>
              <a:rPr lang="en-US" sz="1800" dirty="0" smtClean="0"/>
            </a:br>
            <a:r>
              <a:rPr lang="en-US" sz="1800" dirty="0"/>
              <a:t>Section 3: Responsibilities and Reporting</a:t>
            </a:r>
            <a:br>
              <a:rPr lang="en-US" sz="1800" dirty="0"/>
            </a:br>
            <a:r>
              <a:rPr lang="en-US" sz="2700" b="1" dirty="0" err="1" smtClean="0">
                <a:solidFill>
                  <a:srgbClr val="1F497D"/>
                </a:solidFill>
                <a:latin typeface="Bebas"/>
                <a:cs typeface="+mn-cs"/>
              </a:rPr>
              <a:t>Reporting</a:t>
            </a:r>
            <a:r>
              <a:rPr lang="en-US" sz="2700" b="1" dirty="0" smtClean="0">
                <a:solidFill>
                  <a:srgbClr val="1F497D"/>
                </a:solidFill>
                <a:latin typeface="Bebas"/>
                <a:cs typeface="+mn-cs"/>
              </a:rPr>
              <a:t> </a:t>
            </a:r>
            <a:r>
              <a:rPr lang="en-US" sz="2700" b="1" dirty="0">
                <a:solidFill>
                  <a:srgbClr val="1F497D"/>
                </a:solidFill>
                <a:latin typeface="Bebas"/>
                <a:cs typeface="+mn-cs"/>
              </a:rPr>
              <a:t>an Incident - Filling out the Report</a:t>
            </a:r>
            <a:r>
              <a:rPr lang="en-US" sz="2000" b="1" dirty="0">
                <a:solidFill>
                  <a:srgbClr val="1F497D"/>
                </a:solidFill>
                <a:latin typeface="Bebas"/>
                <a:cs typeface="+mn-cs"/>
              </a:rPr>
              <a:t/>
            </a:r>
            <a:br>
              <a:rPr lang="en-US" sz="2000" b="1" dirty="0">
                <a:solidFill>
                  <a:srgbClr val="1F497D"/>
                </a:solidFill>
                <a:latin typeface="Bebas"/>
                <a:cs typeface="+mn-cs"/>
              </a:rPr>
            </a:br>
            <a:endParaRPr lang="en-US" dirty="0">
              <a:solidFill>
                <a:schemeClr val="tx2"/>
              </a:solidFill>
            </a:endParaRPr>
          </a:p>
        </p:txBody>
      </p:sp>
      <p:sp>
        <p:nvSpPr>
          <p:cNvPr id="3" name="Content Placeholder 2"/>
          <p:cNvSpPr>
            <a:spLocks noGrp="1"/>
          </p:cNvSpPr>
          <p:nvPr>
            <p:ph idx="1"/>
          </p:nvPr>
        </p:nvSpPr>
        <p:spPr>
          <a:xfrm>
            <a:off x="457200" y="1169044"/>
            <a:ext cx="8229600" cy="4957120"/>
          </a:xfrm>
        </p:spPr>
        <p:txBody>
          <a:bodyPr>
            <a:normAutofit/>
          </a:bodyPr>
          <a:lstStyle/>
          <a:p>
            <a:pPr marL="0" lvl="0" indent="0" defTabSz="914400" fontAlgn="auto">
              <a:spcBef>
                <a:spcPts val="0"/>
              </a:spcBef>
              <a:spcAft>
                <a:spcPts val="0"/>
              </a:spcAft>
              <a:buNone/>
            </a:pPr>
            <a:endParaRPr lang="en-US" sz="1800" b="1" dirty="0">
              <a:solidFill>
                <a:srgbClr val="1F497D"/>
              </a:solidFill>
              <a:latin typeface="Bebas"/>
              <a:ea typeface="+mn-ea"/>
              <a:cs typeface="+mn-cs"/>
            </a:endParaRPr>
          </a:p>
          <a:p>
            <a:pPr marL="0" lvl="0" indent="0" defTabSz="914400" fontAlgn="auto">
              <a:spcBef>
                <a:spcPts val="0"/>
              </a:spcBef>
              <a:spcAft>
                <a:spcPts val="0"/>
              </a:spcAft>
              <a:buNone/>
            </a:pPr>
            <a:endParaRPr lang="en-US" sz="1800" b="1" dirty="0">
              <a:solidFill>
                <a:srgbClr val="1F497D"/>
              </a:solidFill>
              <a:latin typeface="Bebas"/>
              <a:ea typeface="+mn-ea"/>
              <a:cs typeface="+mn-cs"/>
            </a:endParaRPr>
          </a:p>
          <a:p>
            <a:pPr marL="0" lvl="0" indent="0" defTabSz="914400" fontAlgn="auto">
              <a:spcBef>
                <a:spcPts val="0"/>
              </a:spcBef>
              <a:spcAft>
                <a:spcPts val="0"/>
              </a:spcAft>
              <a:buFont typeface="Symbol"/>
              <a:buChar char="·"/>
              <a:tabLst>
                <a:tab pos="111125" algn="l"/>
              </a:tabLst>
            </a:pPr>
            <a:r>
              <a:rPr lang="en-US" sz="2000" dirty="0">
                <a:solidFill>
                  <a:srgbClr val="000000"/>
                </a:solidFill>
                <a:latin typeface="Calibri"/>
                <a:ea typeface="+mn-ea"/>
                <a:cs typeface="+mn-cs"/>
              </a:rPr>
              <a:t> Answering questions on the form will help </a:t>
            </a:r>
            <a:r>
              <a:rPr lang="en-US" sz="2000" dirty="0" smtClean="0">
                <a:solidFill>
                  <a:srgbClr val="000000"/>
                </a:solidFill>
                <a:latin typeface="Calibri"/>
                <a:ea typeface="+mn-ea"/>
                <a:cs typeface="+mn-cs"/>
              </a:rPr>
              <a:t>determine </a:t>
            </a:r>
            <a:r>
              <a:rPr lang="en-US" sz="2000" dirty="0">
                <a:solidFill>
                  <a:srgbClr val="000000"/>
                </a:solidFill>
                <a:latin typeface="Calibri"/>
                <a:ea typeface="+mn-ea"/>
                <a:cs typeface="+mn-cs"/>
              </a:rPr>
              <a:t>the correct category (you don’t have to </a:t>
            </a:r>
            <a:r>
              <a:rPr lang="en-US" sz="2000" dirty="0" smtClean="0">
                <a:solidFill>
                  <a:srgbClr val="000000"/>
                </a:solidFill>
                <a:latin typeface="Calibri"/>
                <a:ea typeface="+mn-ea"/>
                <a:cs typeface="+mn-cs"/>
              </a:rPr>
              <a:t>know </a:t>
            </a:r>
            <a:r>
              <a:rPr lang="en-US" sz="2000" dirty="0">
                <a:solidFill>
                  <a:srgbClr val="000000"/>
                </a:solidFill>
                <a:latin typeface="Calibri"/>
                <a:ea typeface="+mn-ea"/>
                <a:cs typeface="+mn-cs"/>
              </a:rPr>
              <a:t>the classification)</a:t>
            </a:r>
          </a:p>
          <a:p>
            <a:pPr marL="0" lvl="0" indent="0" defTabSz="914400" fontAlgn="auto">
              <a:spcBef>
                <a:spcPts val="0"/>
              </a:spcBef>
              <a:spcAft>
                <a:spcPts val="0"/>
              </a:spcAft>
              <a:buNone/>
            </a:pPr>
            <a:endParaRPr lang="en-US" sz="2000" dirty="0">
              <a:solidFill>
                <a:srgbClr val="000000"/>
              </a:solidFill>
              <a:latin typeface="Calibri"/>
              <a:ea typeface="+mn-ea"/>
              <a:cs typeface="+mn-cs"/>
            </a:endParaRPr>
          </a:p>
          <a:p>
            <a:pPr marL="0" lvl="0" indent="0" defTabSz="914400" fontAlgn="auto">
              <a:spcBef>
                <a:spcPts val="0"/>
              </a:spcBef>
              <a:spcAft>
                <a:spcPts val="0"/>
              </a:spcAft>
              <a:buFont typeface="Symbol"/>
              <a:buChar char="·"/>
            </a:pPr>
            <a:r>
              <a:rPr lang="en-US" sz="2000" dirty="0">
                <a:solidFill>
                  <a:srgbClr val="000000"/>
                </a:solidFill>
                <a:latin typeface="Calibri"/>
                <a:ea typeface="+mn-ea"/>
                <a:cs typeface="+mn-cs"/>
              </a:rPr>
              <a:t> Write a brief description of the incident</a:t>
            </a:r>
          </a:p>
          <a:p>
            <a:pPr marL="0" lvl="0" indent="0" defTabSz="914400" fontAlgn="auto">
              <a:spcBef>
                <a:spcPts val="0"/>
              </a:spcBef>
              <a:spcAft>
                <a:spcPts val="0"/>
              </a:spcAft>
              <a:buNone/>
            </a:pPr>
            <a:endParaRPr lang="en-US" sz="2000" dirty="0">
              <a:solidFill>
                <a:srgbClr val="000000"/>
              </a:solidFill>
              <a:latin typeface="Calibri"/>
              <a:ea typeface="+mn-ea"/>
              <a:cs typeface="+mn-cs"/>
            </a:endParaRPr>
          </a:p>
          <a:p>
            <a:pPr marL="0" lvl="0" indent="0" defTabSz="914400" fontAlgn="auto">
              <a:spcBef>
                <a:spcPts val="0"/>
              </a:spcBef>
              <a:spcAft>
                <a:spcPts val="0"/>
              </a:spcAft>
              <a:buNone/>
            </a:pPr>
            <a:endParaRPr lang="en-US" sz="2000" dirty="0">
              <a:solidFill>
                <a:srgbClr val="000000"/>
              </a:solidFill>
              <a:latin typeface="Calibri"/>
              <a:ea typeface="+mn-ea"/>
              <a:cs typeface="+mn-cs"/>
            </a:endParaRPr>
          </a:p>
          <a:p>
            <a:pPr marL="0" lvl="0" indent="0" defTabSz="914400" fontAlgn="auto">
              <a:spcBef>
                <a:spcPts val="0"/>
              </a:spcBef>
              <a:spcAft>
                <a:spcPts val="0"/>
              </a:spcAft>
              <a:buNone/>
            </a:pPr>
            <a:r>
              <a:rPr lang="en-US" sz="2000" b="1" dirty="0">
                <a:solidFill>
                  <a:srgbClr val="000000"/>
                </a:solidFill>
                <a:latin typeface="Calibri"/>
                <a:ea typeface="+mn-ea"/>
                <a:cs typeface="+mn-cs"/>
              </a:rPr>
              <a:t>Timely reporting is </a:t>
            </a:r>
            <a:r>
              <a:rPr lang="en-US" sz="2000" b="1" dirty="0" smtClean="0">
                <a:solidFill>
                  <a:srgbClr val="000000"/>
                </a:solidFill>
                <a:latin typeface="Calibri"/>
                <a:ea typeface="+mn-ea"/>
                <a:cs typeface="+mn-cs"/>
              </a:rPr>
              <a:t>critical!</a:t>
            </a:r>
            <a:endParaRPr lang="en-US" sz="2000" dirty="0">
              <a:solidFill>
                <a:prstClr val="black"/>
              </a:solidFill>
              <a:latin typeface="Calibri"/>
              <a:ea typeface="+mn-ea"/>
              <a:cs typeface="+mn-cs"/>
            </a:endParaRPr>
          </a:p>
          <a:p>
            <a:endParaRPr lang="en-US" dirty="0"/>
          </a:p>
          <a:p>
            <a:endParaRPr lang="en-US" dirty="0"/>
          </a:p>
          <a:p>
            <a:endParaRPr lang="en-US" dirty="0"/>
          </a:p>
        </p:txBody>
      </p:sp>
    </p:spTree>
    <p:extLst>
      <p:ext uri="{BB962C8B-B14F-4D97-AF65-F5344CB8AC3E}">
        <p14:creationId xmlns:p14="http://schemas.microsoft.com/office/powerpoint/2010/main" val="19886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422"/>
            <a:ext cx="8229600" cy="902043"/>
          </a:xfrm>
        </p:spPr>
        <p:txBody>
          <a:bodyPr>
            <a:normAutofit fontScale="90000"/>
          </a:bodyPr>
          <a:lstStyle/>
          <a:p>
            <a:pPr lvl="0" defTabSz="914400" fontAlgn="auto">
              <a:spcBef>
                <a:spcPts val="0"/>
              </a:spcBef>
              <a:spcAft>
                <a:spcPts val="0"/>
              </a:spcAft>
            </a:pPr>
            <a:r>
              <a:rPr lang="en-US" sz="2000" dirty="0" smtClean="0"/>
              <a:t/>
            </a:r>
            <a:br>
              <a:rPr lang="en-US" sz="2000" dirty="0" smtClean="0"/>
            </a:br>
            <a:r>
              <a:rPr lang="en-US" sz="2000" dirty="0" smtClean="0"/>
              <a:t>Section </a:t>
            </a:r>
            <a:r>
              <a:rPr lang="en-US" sz="2000" dirty="0"/>
              <a:t>3: </a:t>
            </a:r>
            <a:r>
              <a:rPr lang="en-US" sz="2000" dirty="0" smtClean="0"/>
              <a:t>Responsibilities </a:t>
            </a:r>
            <a:r>
              <a:rPr lang="en-US" sz="2000" dirty="0"/>
              <a:t>and </a:t>
            </a:r>
            <a:r>
              <a:rPr lang="en-US" sz="2000" dirty="0" smtClean="0"/>
              <a:t>Reporting</a:t>
            </a:r>
            <a:r>
              <a:rPr lang="en-US" sz="1600" dirty="0" smtClean="0"/>
              <a:t/>
            </a:r>
            <a:br>
              <a:rPr lang="en-US" sz="1600" dirty="0" smtClean="0"/>
            </a:br>
            <a:r>
              <a:rPr lang="en-US" sz="2700" b="1" dirty="0">
                <a:solidFill>
                  <a:srgbClr val="1F497D"/>
                </a:solidFill>
                <a:latin typeface="Bebas"/>
                <a:ea typeface="+mn-ea"/>
                <a:cs typeface="+mn-cs"/>
              </a:rPr>
              <a:t>Review</a:t>
            </a:r>
            <a:r>
              <a:rPr lang="en-US" sz="2000" dirty="0">
                <a:solidFill>
                  <a:prstClr val="black"/>
                </a:solidFill>
                <a:latin typeface="Calibri"/>
                <a:ea typeface="+mn-ea"/>
                <a:cs typeface="+mn-cs"/>
              </a:rPr>
              <a:t/>
            </a:r>
            <a:br>
              <a:rPr lang="en-US" sz="2000" dirty="0">
                <a:solidFill>
                  <a:prstClr val="black"/>
                </a:solidFill>
                <a:latin typeface="Calibri"/>
                <a:ea typeface="+mn-ea"/>
                <a:cs typeface="+mn-cs"/>
              </a:rPr>
            </a:br>
            <a:endParaRPr lang="en-US" b="1" dirty="0"/>
          </a:p>
        </p:txBody>
      </p:sp>
      <p:sp>
        <p:nvSpPr>
          <p:cNvPr id="3" name="Content Placeholder 2"/>
          <p:cNvSpPr>
            <a:spLocks noGrp="1"/>
          </p:cNvSpPr>
          <p:nvPr>
            <p:ph idx="1"/>
          </p:nvPr>
        </p:nvSpPr>
        <p:spPr>
          <a:xfrm>
            <a:off x="457200" y="1417638"/>
            <a:ext cx="8229600" cy="4708525"/>
          </a:xfrm>
        </p:spPr>
        <p:txBody>
          <a:bodyPr/>
          <a:lstStyle/>
          <a:p>
            <a:pPr marL="457200" lvl="1" indent="0">
              <a:buNone/>
            </a:pPr>
            <a:endParaRPr lang="en-US" dirty="0" smtClean="0"/>
          </a:p>
          <a:p>
            <a:endParaRPr lang="en-US" dirty="0"/>
          </a:p>
        </p:txBody>
      </p:sp>
      <p:pic>
        <p:nvPicPr>
          <p:cNvPr id="4" name="Picture 3" descr="clery_table.png"/>
          <p:cNvPicPr>
            <a:picLocks noChangeAspect="1"/>
          </p:cNvPicPr>
          <p:nvPr/>
        </p:nvPicPr>
        <p:blipFill>
          <a:blip r:embed="rId2" cstate="print"/>
          <a:stretch>
            <a:fillRect/>
          </a:stretch>
        </p:blipFill>
        <p:spPr>
          <a:xfrm>
            <a:off x="457200" y="877329"/>
            <a:ext cx="7638172" cy="5179153"/>
          </a:xfrm>
          <a:prstGeom prst="rect">
            <a:avLst/>
          </a:prstGeom>
        </p:spPr>
      </p:pic>
    </p:spTree>
    <p:extLst>
      <p:ext uri="{BB962C8B-B14F-4D97-AF65-F5344CB8AC3E}">
        <p14:creationId xmlns:p14="http://schemas.microsoft.com/office/powerpoint/2010/main" val="388086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Section 3: Responsibilities and </a:t>
            </a:r>
            <a:r>
              <a:rPr lang="en-US" sz="1800" dirty="0" smtClean="0"/>
              <a:t>Reporting</a:t>
            </a:r>
            <a:endParaRPr lang="en-US" b="1" i="1" dirty="0"/>
          </a:p>
        </p:txBody>
      </p:sp>
      <p:sp>
        <p:nvSpPr>
          <p:cNvPr id="3" name="Content Placeholder 2"/>
          <p:cNvSpPr>
            <a:spLocks noGrp="1"/>
          </p:cNvSpPr>
          <p:nvPr>
            <p:ph idx="1"/>
          </p:nvPr>
        </p:nvSpPr>
        <p:spPr>
          <a:xfrm>
            <a:off x="457200" y="1417638"/>
            <a:ext cx="8229600" cy="4708525"/>
          </a:xfrm>
        </p:spPr>
        <p:txBody>
          <a:bodyPr/>
          <a:lstStyle/>
          <a:p>
            <a:pPr marL="0" lvl="0" indent="0" defTabSz="914400" fontAlgn="auto">
              <a:spcBef>
                <a:spcPts val="0"/>
              </a:spcBef>
              <a:spcAft>
                <a:spcPts val="0"/>
              </a:spcAft>
              <a:buNone/>
            </a:pPr>
            <a:r>
              <a:rPr lang="en-US" sz="2000" b="1" dirty="0">
                <a:solidFill>
                  <a:srgbClr val="1F497D"/>
                </a:solidFill>
                <a:latin typeface="Bebas"/>
                <a:ea typeface="+mn-ea"/>
                <a:cs typeface="+mn-cs"/>
              </a:rPr>
              <a:t>Reporting a </a:t>
            </a:r>
            <a:r>
              <a:rPr lang="en-US" sz="2000" b="1" dirty="0" err="1">
                <a:solidFill>
                  <a:srgbClr val="1F497D"/>
                </a:solidFill>
                <a:latin typeface="Bebas"/>
                <a:ea typeface="+mn-ea"/>
                <a:cs typeface="+mn-cs"/>
              </a:rPr>
              <a:t>Clery</a:t>
            </a:r>
            <a:r>
              <a:rPr lang="en-US" sz="2000" b="1" dirty="0">
                <a:solidFill>
                  <a:srgbClr val="1F497D"/>
                </a:solidFill>
                <a:latin typeface="Bebas"/>
                <a:ea typeface="+mn-ea"/>
                <a:cs typeface="+mn-cs"/>
              </a:rPr>
              <a:t> Crime at </a:t>
            </a:r>
            <a:r>
              <a:rPr lang="en-US" sz="2000" b="1" dirty="0" smtClean="0">
                <a:solidFill>
                  <a:srgbClr val="1F497D"/>
                </a:solidFill>
                <a:latin typeface="Bebas"/>
                <a:ea typeface="+mn-ea"/>
                <a:cs typeface="+mn-cs"/>
              </a:rPr>
              <a:t>Concordia</a:t>
            </a:r>
            <a:endParaRPr lang="en-US" sz="2000" b="1" dirty="0">
              <a:solidFill>
                <a:srgbClr val="1F497D"/>
              </a:solidFill>
              <a:latin typeface="Bebas"/>
              <a:ea typeface="+mn-ea"/>
              <a:cs typeface="+mn-cs"/>
            </a:endParaRPr>
          </a:p>
          <a:p>
            <a:pPr marL="0" lvl="0" indent="0" defTabSz="914400" fontAlgn="auto">
              <a:spcBef>
                <a:spcPts val="0"/>
              </a:spcBef>
              <a:spcAft>
                <a:spcPts val="0"/>
              </a:spcAft>
              <a:buNone/>
            </a:pPr>
            <a:endParaRPr lang="en-US" sz="2000" b="1" dirty="0">
              <a:solidFill>
                <a:srgbClr val="1F497D"/>
              </a:solidFill>
              <a:latin typeface="Bebas"/>
              <a:ea typeface="+mn-ea"/>
              <a:cs typeface="+mn-cs"/>
            </a:endParaRPr>
          </a:p>
          <a:p>
            <a:pPr marL="173038" lvl="0" indent="-173038" defTabSz="914400" fontAlgn="auto">
              <a:spcBef>
                <a:spcPts val="0"/>
              </a:spcBef>
              <a:spcAft>
                <a:spcPts val="0"/>
              </a:spcAft>
              <a:buFont typeface="Symbol"/>
              <a:buChar char="·"/>
            </a:pPr>
            <a:r>
              <a:rPr lang="en-US" sz="2000" dirty="0">
                <a:solidFill>
                  <a:prstClr val="black"/>
                </a:solidFill>
                <a:latin typeface="Calibri"/>
                <a:ea typeface="+mn-ea"/>
                <a:cs typeface="+mn-cs"/>
              </a:rPr>
              <a:t>For emergencies &amp; crimes in progress, call 9-1-1</a:t>
            </a:r>
          </a:p>
          <a:p>
            <a:pPr marL="0" lvl="0" indent="0" defTabSz="914400" fontAlgn="auto">
              <a:spcBef>
                <a:spcPts val="0"/>
              </a:spcBef>
              <a:spcAft>
                <a:spcPts val="0"/>
              </a:spcAft>
              <a:buNone/>
            </a:pPr>
            <a:endParaRPr lang="en-US" sz="1800" dirty="0">
              <a:solidFill>
                <a:prstClr val="black"/>
              </a:solidFill>
              <a:latin typeface="Calibri"/>
              <a:ea typeface="+mn-ea"/>
              <a:cs typeface="+mn-cs"/>
            </a:endParaRPr>
          </a:p>
          <a:p>
            <a:pPr marL="173038" lvl="0" indent="-173038" defTabSz="914400" fontAlgn="auto">
              <a:spcBef>
                <a:spcPts val="0"/>
              </a:spcBef>
              <a:spcAft>
                <a:spcPts val="0"/>
              </a:spcAft>
              <a:buFont typeface="Symbol"/>
              <a:buChar char="·"/>
            </a:pPr>
            <a:r>
              <a:rPr lang="en-US" sz="2000" dirty="0">
                <a:solidFill>
                  <a:prstClr val="black"/>
                </a:solidFill>
                <a:latin typeface="Calibri"/>
                <a:ea typeface="+mn-ea"/>
                <a:cs typeface="+mn-cs"/>
              </a:rPr>
              <a:t>Fill out </a:t>
            </a:r>
            <a:r>
              <a:rPr lang="en-US" sz="2000" dirty="0" err="1">
                <a:solidFill>
                  <a:srgbClr val="000000"/>
                </a:solidFill>
                <a:latin typeface="Calibri"/>
                <a:cs typeface="+mn-cs"/>
              </a:rPr>
              <a:t>Clery</a:t>
            </a:r>
            <a:r>
              <a:rPr lang="en-US" sz="2000" dirty="0">
                <a:solidFill>
                  <a:srgbClr val="000000"/>
                </a:solidFill>
                <a:latin typeface="Calibri"/>
                <a:cs typeface="+mn-cs"/>
              </a:rPr>
              <a:t> Act Crime Report Form </a:t>
            </a:r>
            <a:r>
              <a:rPr lang="en-US" sz="2000" dirty="0" smtClean="0">
                <a:solidFill>
                  <a:prstClr val="black"/>
                </a:solidFill>
                <a:latin typeface="Calibri"/>
                <a:ea typeface="+mn-ea"/>
                <a:cs typeface="+mn-cs"/>
              </a:rPr>
              <a:t>found </a:t>
            </a:r>
            <a:r>
              <a:rPr lang="en-US" sz="2000" dirty="0">
                <a:solidFill>
                  <a:prstClr val="black"/>
                </a:solidFill>
                <a:latin typeface="Calibri"/>
                <a:ea typeface="+mn-ea"/>
                <a:cs typeface="+mn-cs"/>
              </a:rPr>
              <a:t>on the </a:t>
            </a:r>
            <a:r>
              <a:rPr lang="en-US" sz="2000" dirty="0" smtClean="0">
                <a:solidFill>
                  <a:prstClr val="black"/>
                </a:solidFill>
                <a:latin typeface="Calibri"/>
                <a:ea typeface="+mn-ea"/>
                <a:cs typeface="+mn-cs"/>
              </a:rPr>
              <a:t>portal: Click on the Employee Tab and scroll down to the bottom of the page. On the bottom right of the page you will find a section labeled </a:t>
            </a:r>
            <a:r>
              <a:rPr lang="en-US" sz="2000" dirty="0" err="1" smtClean="0">
                <a:solidFill>
                  <a:prstClr val="black"/>
                </a:solidFill>
                <a:latin typeface="Calibri"/>
                <a:ea typeface="+mn-ea"/>
                <a:cs typeface="+mn-cs"/>
              </a:rPr>
              <a:t>Clery</a:t>
            </a:r>
            <a:r>
              <a:rPr lang="en-US" sz="2000" dirty="0" smtClean="0">
                <a:solidFill>
                  <a:prstClr val="black"/>
                </a:solidFill>
                <a:latin typeface="Calibri"/>
                <a:ea typeface="+mn-ea"/>
                <a:cs typeface="+mn-cs"/>
              </a:rPr>
              <a:t> Act </a:t>
            </a:r>
            <a:r>
              <a:rPr lang="en-US" sz="2000" dirty="0">
                <a:solidFill>
                  <a:prstClr val="black"/>
                </a:solidFill>
                <a:latin typeface="Calibri"/>
                <a:ea typeface="+mn-ea"/>
                <a:cs typeface="+mn-cs"/>
              </a:rPr>
              <a:t>Compliance. </a:t>
            </a:r>
            <a:r>
              <a:rPr lang="en-US" sz="2000" dirty="0" err="1" smtClean="0">
                <a:solidFill>
                  <a:prstClr val="black"/>
                </a:solidFill>
                <a:latin typeface="Calibri"/>
                <a:ea typeface="+mn-ea"/>
                <a:cs typeface="+mn-cs"/>
              </a:rPr>
              <a:t>Cliack</a:t>
            </a:r>
            <a:r>
              <a:rPr lang="en-US" sz="2000" dirty="0" smtClean="0">
                <a:solidFill>
                  <a:prstClr val="black"/>
                </a:solidFill>
                <a:latin typeface="Calibri"/>
                <a:ea typeface="+mn-ea"/>
                <a:cs typeface="+mn-cs"/>
              </a:rPr>
              <a:t> on the link labeled 2017 </a:t>
            </a:r>
            <a:r>
              <a:rPr lang="en-US" sz="2000" dirty="0">
                <a:solidFill>
                  <a:prstClr val="black"/>
                </a:solidFill>
                <a:latin typeface="Calibri"/>
                <a:ea typeface="+mn-ea"/>
                <a:cs typeface="+mn-cs"/>
              </a:rPr>
              <a:t>Crime Report </a:t>
            </a:r>
            <a:r>
              <a:rPr lang="en-US" sz="2000" dirty="0" smtClean="0">
                <a:solidFill>
                  <a:prstClr val="black"/>
                </a:solidFill>
                <a:latin typeface="Calibri"/>
                <a:ea typeface="+mn-ea"/>
                <a:cs typeface="+mn-cs"/>
              </a:rPr>
              <a:t>Form. </a:t>
            </a:r>
          </a:p>
          <a:p>
            <a:pPr marL="0" lvl="0" indent="0" defTabSz="914400" fontAlgn="auto">
              <a:spcBef>
                <a:spcPts val="0"/>
              </a:spcBef>
              <a:spcAft>
                <a:spcPts val="0"/>
              </a:spcAft>
              <a:buNone/>
            </a:pPr>
            <a:endParaRPr lang="en-US" sz="2000" dirty="0">
              <a:solidFill>
                <a:prstClr val="black"/>
              </a:solidFill>
              <a:latin typeface="Calibri"/>
              <a:ea typeface="+mn-ea"/>
              <a:cs typeface="+mn-cs"/>
            </a:endParaRPr>
          </a:p>
          <a:p>
            <a:pPr marL="173038" lvl="0" indent="-173038" defTabSz="914400" fontAlgn="auto">
              <a:spcBef>
                <a:spcPts val="0"/>
              </a:spcBef>
              <a:spcAft>
                <a:spcPts val="0"/>
              </a:spcAft>
              <a:buFont typeface="Symbol"/>
              <a:buChar char="·"/>
            </a:pPr>
            <a:r>
              <a:rPr lang="en-US" sz="2000" dirty="0">
                <a:solidFill>
                  <a:prstClr val="black"/>
                </a:solidFill>
                <a:latin typeface="Calibri"/>
                <a:ea typeface="+mn-ea"/>
                <a:cs typeface="+mn-cs"/>
              </a:rPr>
              <a:t>Send form immediately to </a:t>
            </a:r>
            <a:r>
              <a:rPr lang="en-US" sz="2000" dirty="0" smtClean="0">
                <a:solidFill>
                  <a:prstClr val="black"/>
                </a:solidFill>
                <a:latin typeface="Calibri"/>
                <a:ea typeface="+mn-ea"/>
                <a:cs typeface="+mn-cs"/>
              </a:rPr>
              <a:t>Student Life Office:  </a:t>
            </a:r>
            <a:r>
              <a:rPr lang="en-US" sz="2000" dirty="0" smtClean="0">
                <a:solidFill>
                  <a:prstClr val="black"/>
                </a:solidFill>
                <a:latin typeface="Calibri"/>
                <a:ea typeface="+mn-ea"/>
                <a:cs typeface="+mn-cs"/>
                <a:hlinkClick r:id="rId2"/>
              </a:rPr>
              <a:t>studentservices@cune.edu</a:t>
            </a:r>
            <a:endParaRPr lang="en-US" sz="2000" dirty="0" smtClean="0">
              <a:solidFill>
                <a:prstClr val="black"/>
              </a:solidFill>
              <a:latin typeface="Calibri"/>
              <a:ea typeface="+mn-ea"/>
              <a:cs typeface="+mn-cs"/>
            </a:endParaRPr>
          </a:p>
          <a:p>
            <a:pPr marL="0" lvl="0" indent="0" defTabSz="914400" fontAlgn="auto">
              <a:spcBef>
                <a:spcPts val="0"/>
              </a:spcBef>
              <a:spcAft>
                <a:spcPts val="0"/>
              </a:spcAft>
              <a:buNone/>
            </a:pPr>
            <a:r>
              <a:rPr lang="en-US" sz="2000" dirty="0" smtClean="0">
                <a:solidFill>
                  <a:prstClr val="black"/>
                </a:solidFill>
                <a:latin typeface="Calibri"/>
                <a:ea typeface="+mn-ea"/>
                <a:cs typeface="+mn-cs"/>
              </a:rPr>
              <a:t>and </a:t>
            </a:r>
            <a:r>
              <a:rPr lang="en-US" sz="2000" smtClean="0">
                <a:solidFill>
                  <a:prstClr val="black"/>
                </a:solidFill>
                <a:latin typeface="Calibri"/>
                <a:ea typeface="+mn-ea"/>
                <a:cs typeface="+mn-cs"/>
              </a:rPr>
              <a:t>Security Department: </a:t>
            </a:r>
            <a:endParaRPr lang="en-US" sz="2000" dirty="0" smtClean="0">
              <a:solidFill>
                <a:prstClr val="black"/>
              </a:solidFill>
              <a:latin typeface="Calibri"/>
              <a:ea typeface="+mn-ea"/>
              <a:cs typeface="+mn-cs"/>
            </a:endParaRPr>
          </a:p>
          <a:p>
            <a:pPr marL="0" lvl="0" indent="0" defTabSz="914400" fontAlgn="auto">
              <a:spcBef>
                <a:spcPts val="0"/>
              </a:spcBef>
              <a:spcAft>
                <a:spcPts val="0"/>
              </a:spcAft>
              <a:buNone/>
            </a:pPr>
            <a:endParaRPr lang="en-US" sz="1800" dirty="0">
              <a:solidFill>
                <a:prstClr val="black"/>
              </a:solidFill>
              <a:latin typeface="Calibri"/>
              <a:ea typeface="+mn-ea"/>
              <a:cs typeface="+mn-cs"/>
            </a:endParaRPr>
          </a:p>
          <a:p>
            <a:pPr marL="173038" lvl="0" indent="-173038" defTabSz="914400" fontAlgn="auto">
              <a:spcBef>
                <a:spcPts val="0"/>
              </a:spcBef>
              <a:spcAft>
                <a:spcPts val="0"/>
              </a:spcAft>
              <a:buNone/>
            </a:pPr>
            <a:r>
              <a:rPr lang="en-US" sz="1800" b="1" dirty="0">
                <a:solidFill>
                  <a:srgbClr val="1F497D"/>
                </a:solidFill>
                <a:latin typeface="Bebas"/>
                <a:ea typeface="+mn-ea"/>
                <a:cs typeface="+mn-cs"/>
              </a:rPr>
              <a:t>Need Assistance?</a:t>
            </a:r>
          </a:p>
          <a:p>
            <a:pPr marL="173038" lvl="0" indent="-173038" defTabSz="914400" fontAlgn="auto">
              <a:spcBef>
                <a:spcPts val="0"/>
              </a:spcBef>
              <a:spcAft>
                <a:spcPts val="0"/>
              </a:spcAft>
              <a:buFont typeface="Symbol"/>
              <a:buChar char="·"/>
            </a:pPr>
            <a:r>
              <a:rPr lang="en-US" sz="1800" dirty="0" smtClean="0">
                <a:solidFill>
                  <a:prstClr val="black"/>
                </a:solidFill>
                <a:latin typeface="Calibri"/>
                <a:ea typeface="+mn-ea"/>
                <a:cs typeface="+mn-cs"/>
              </a:rPr>
              <a:t>Gene Brooks, Vice President for Student Affairs and Athletics, 402-643-7373 </a:t>
            </a:r>
            <a:endParaRPr lang="en-US" sz="1800" dirty="0">
              <a:solidFill>
                <a:prstClr val="black"/>
              </a:solidFill>
              <a:latin typeface="Calibri"/>
              <a:ea typeface="+mn-ea"/>
              <a:cs typeface="+mn-cs"/>
            </a:endParaRPr>
          </a:p>
          <a:p>
            <a:pPr marL="173038" lvl="0" indent="-173038" defTabSz="914400" fontAlgn="auto">
              <a:spcBef>
                <a:spcPts val="0"/>
              </a:spcBef>
              <a:spcAft>
                <a:spcPts val="0"/>
              </a:spcAft>
              <a:buFont typeface="Symbol"/>
              <a:buChar char="·"/>
            </a:pPr>
            <a:r>
              <a:rPr lang="en-US" sz="1800" dirty="0" smtClean="0">
                <a:solidFill>
                  <a:prstClr val="black"/>
                </a:solidFill>
                <a:latin typeface="Calibri"/>
                <a:ea typeface="+mn-ea"/>
                <a:cs typeface="+mn-cs"/>
              </a:rPr>
              <a:t>Kirby Klappenback, Associate General Counsel; Title IX Coordinator, 402-643-7192</a:t>
            </a:r>
          </a:p>
          <a:p>
            <a:pPr marL="173038" lvl="0" indent="-173038" defTabSz="914400" fontAlgn="auto">
              <a:spcBef>
                <a:spcPts val="0"/>
              </a:spcBef>
              <a:spcAft>
                <a:spcPts val="0"/>
              </a:spcAft>
              <a:buFont typeface="Symbol"/>
              <a:buChar char="·"/>
            </a:pPr>
            <a:endParaRPr lang="en-US" sz="1800" dirty="0">
              <a:solidFill>
                <a:prstClr val="black"/>
              </a:solidFill>
              <a:latin typeface="Calibri"/>
              <a:ea typeface="+mn-ea"/>
              <a:cs typeface="+mn-cs"/>
            </a:endParaRPr>
          </a:p>
          <a:p>
            <a:pPr marL="0" indent="0">
              <a:buNone/>
            </a:pPr>
            <a:endParaRPr lang="en-US" sz="2400" dirty="0" smtClean="0"/>
          </a:p>
          <a:p>
            <a:endParaRPr lang="en-US" sz="2400" dirty="0"/>
          </a:p>
          <a:p>
            <a:endParaRPr lang="en-US" sz="2400" dirty="0" smtClean="0"/>
          </a:p>
          <a:p>
            <a:pPr marL="0" indent="0">
              <a:buNone/>
            </a:pPr>
            <a:endParaRPr lang="en-US" dirty="0"/>
          </a:p>
        </p:txBody>
      </p:sp>
    </p:spTree>
    <p:extLst>
      <p:ext uri="{BB962C8B-B14F-4D97-AF65-F5344CB8AC3E}">
        <p14:creationId xmlns:p14="http://schemas.microsoft.com/office/powerpoint/2010/main" val="134509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Section 4: </a:t>
            </a:r>
            <a:br>
              <a:rPr lang="en-US" dirty="0"/>
            </a:br>
            <a:r>
              <a:rPr lang="en-US" dirty="0"/>
              <a:t>Review and Guidance</a:t>
            </a:r>
            <a:br>
              <a:rPr lang="en-US" dirty="0"/>
            </a:br>
            <a:endParaRPr lang="en-US" dirty="0"/>
          </a:p>
        </p:txBody>
      </p:sp>
    </p:spTree>
    <p:extLst>
      <p:ext uri="{BB962C8B-B14F-4D97-AF65-F5344CB8AC3E}">
        <p14:creationId xmlns:p14="http://schemas.microsoft.com/office/powerpoint/2010/main" val="1287654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
            </a:r>
            <a:br>
              <a:rPr lang="en-US" sz="2000" dirty="0" smtClean="0"/>
            </a:br>
            <a:r>
              <a:rPr lang="en-US" sz="2000" dirty="0" smtClean="0"/>
              <a:t>Section </a:t>
            </a:r>
            <a:r>
              <a:rPr lang="en-US" sz="2000" dirty="0"/>
              <a:t>4: Review and Guidance</a:t>
            </a:r>
            <a:r>
              <a:rPr lang="en-US" dirty="0"/>
              <a:t/>
            </a:r>
            <a:br>
              <a:rPr lang="en-US" dirty="0"/>
            </a:br>
            <a:r>
              <a:rPr lang="en-US" dirty="0"/>
              <a:t>Review</a:t>
            </a:r>
            <a:br>
              <a:rPr lang="en-US" dirty="0"/>
            </a:br>
            <a:endParaRPr lang="en-US" dirty="0"/>
          </a:p>
        </p:txBody>
      </p:sp>
      <p:sp>
        <p:nvSpPr>
          <p:cNvPr id="3" name="Content Placeholder 2"/>
          <p:cNvSpPr>
            <a:spLocks noGrp="1"/>
          </p:cNvSpPr>
          <p:nvPr>
            <p:ph idx="1"/>
          </p:nvPr>
        </p:nvSpPr>
        <p:spPr/>
        <p:txBody>
          <a:bodyPr/>
          <a:lstStyle/>
          <a:p>
            <a:pPr marL="173038" lvl="0" indent="-173038" defTabSz="914400" fontAlgn="auto">
              <a:spcBef>
                <a:spcPts val="0"/>
              </a:spcBef>
              <a:spcAft>
                <a:spcPts val="0"/>
              </a:spcAft>
              <a:buFont typeface="Symbol"/>
              <a:buChar char="·"/>
            </a:pPr>
            <a:r>
              <a:rPr lang="en-US" sz="1800" dirty="0">
                <a:solidFill>
                  <a:prstClr val="black"/>
                </a:solidFill>
                <a:latin typeface="Calibri"/>
                <a:ea typeface="+mn-ea"/>
                <a:cs typeface="+mn-cs"/>
              </a:rPr>
              <a:t>The </a:t>
            </a:r>
            <a:r>
              <a:rPr lang="en-US" sz="1800" dirty="0" err="1">
                <a:solidFill>
                  <a:prstClr val="black"/>
                </a:solidFill>
                <a:latin typeface="Calibri"/>
                <a:ea typeface="+mn-ea"/>
                <a:cs typeface="+mn-cs"/>
              </a:rPr>
              <a:t>Clery</a:t>
            </a:r>
            <a:r>
              <a:rPr lang="en-US" sz="1800" dirty="0">
                <a:solidFill>
                  <a:prstClr val="black"/>
                </a:solidFill>
                <a:latin typeface="Calibri"/>
                <a:ea typeface="+mn-ea"/>
                <a:cs typeface="+mn-cs"/>
              </a:rPr>
              <a:t> Act requires institutions of higher education receiving federal financial aid to report specific crime statistics on campus and provide safety and crime information to members of the campus community.</a:t>
            </a:r>
            <a:br>
              <a:rPr lang="en-US" sz="1800" dirty="0">
                <a:solidFill>
                  <a:prstClr val="black"/>
                </a:solidFill>
                <a:latin typeface="Calibri"/>
                <a:ea typeface="+mn-ea"/>
                <a:cs typeface="+mn-cs"/>
              </a:rPr>
            </a:br>
            <a:endParaRPr lang="en-US" sz="1800" dirty="0">
              <a:solidFill>
                <a:prstClr val="black"/>
              </a:solidFill>
              <a:latin typeface="Calibri"/>
              <a:ea typeface="+mn-ea"/>
              <a:cs typeface="+mn-cs"/>
            </a:endParaRPr>
          </a:p>
          <a:p>
            <a:pPr marL="173038" lvl="0" indent="-173038" defTabSz="914400" fontAlgn="auto">
              <a:spcBef>
                <a:spcPts val="0"/>
              </a:spcBef>
              <a:spcAft>
                <a:spcPts val="0"/>
              </a:spcAft>
              <a:buFont typeface="Symbol"/>
              <a:buChar char="·"/>
            </a:pPr>
            <a:r>
              <a:rPr lang="en-US" sz="1800" dirty="0">
                <a:solidFill>
                  <a:prstClr val="black"/>
                </a:solidFill>
                <a:latin typeface="Calibri"/>
                <a:ea typeface="+mn-ea"/>
                <a:cs typeface="+mn-cs"/>
              </a:rPr>
              <a:t>Each campus is responsible for establishing appropriate procedures to implement these requirements.</a:t>
            </a:r>
          </a:p>
          <a:p>
            <a:pPr marL="173038" lvl="0" indent="-173038" defTabSz="914400" fontAlgn="auto">
              <a:spcBef>
                <a:spcPts val="0"/>
              </a:spcBef>
              <a:spcAft>
                <a:spcPts val="0"/>
              </a:spcAft>
              <a:buNone/>
            </a:pPr>
            <a:endParaRPr lang="en-US" sz="1800" dirty="0">
              <a:solidFill>
                <a:prstClr val="black"/>
              </a:solidFill>
              <a:latin typeface="Calibri"/>
              <a:ea typeface="+mn-ea"/>
              <a:cs typeface="+mn-cs"/>
            </a:endParaRPr>
          </a:p>
          <a:p>
            <a:pPr marL="173038" lvl="0" indent="-173038" defTabSz="914400" fontAlgn="auto">
              <a:spcBef>
                <a:spcPts val="0"/>
              </a:spcBef>
              <a:spcAft>
                <a:spcPts val="0"/>
              </a:spcAft>
              <a:buFont typeface="Symbol"/>
              <a:buChar char="·"/>
            </a:pPr>
            <a:r>
              <a:rPr lang="en-US" sz="1800" dirty="0">
                <a:solidFill>
                  <a:prstClr val="black"/>
                </a:solidFill>
                <a:latin typeface="Calibri"/>
                <a:ea typeface="+mn-ea"/>
                <a:cs typeface="+mn-cs"/>
              </a:rPr>
              <a:t>A Campus Security Authority (CSA)  is anyone who has significant responsibility for student AND campus activities.</a:t>
            </a:r>
          </a:p>
          <a:p>
            <a:pPr marL="173038" lvl="0" indent="-173038" defTabSz="914400" fontAlgn="auto">
              <a:spcBef>
                <a:spcPts val="0"/>
              </a:spcBef>
              <a:spcAft>
                <a:spcPts val="0"/>
              </a:spcAft>
              <a:buNone/>
            </a:pPr>
            <a:endParaRPr lang="en-US" sz="1800" dirty="0">
              <a:solidFill>
                <a:prstClr val="black"/>
              </a:solidFill>
              <a:latin typeface="Calibri"/>
              <a:ea typeface="+mn-ea"/>
              <a:cs typeface="+mn-cs"/>
            </a:endParaRPr>
          </a:p>
          <a:p>
            <a:pPr marL="173038" lvl="0" indent="-173038" defTabSz="914400" fontAlgn="auto">
              <a:spcBef>
                <a:spcPts val="0"/>
              </a:spcBef>
              <a:spcAft>
                <a:spcPts val="0"/>
              </a:spcAft>
              <a:buFont typeface="Symbol"/>
              <a:buChar char="·"/>
            </a:pPr>
            <a:r>
              <a:rPr lang="en-US" sz="1800" dirty="0">
                <a:solidFill>
                  <a:prstClr val="black"/>
                </a:solidFill>
                <a:latin typeface="Calibri"/>
                <a:ea typeface="+mn-ea"/>
                <a:cs typeface="+mn-cs"/>
              </a:rPr>
              <a:t>CSAs are required to: Get the facts, report all </a:t>
            </a:r>
            <a:r>
              <a:rPr lang="en-US" sz="1800" dirty="0" err="1">
                <a:solidFill>
                  <a:prstClr val="black"/>
                </a:solidFill>
                <a:latin typeface="Calibri"/>
                <a:ea typeface="+mn-ea"/>
                <a:cs typeface="+mn-cs"/>
              </a:rPr>
              <a:t>Clery</a:t>
            </a:r>
            <a:r>
              <a:rPr lang="en-US" sz="1800" dirty="0">
                <a:solidFill>
                  <a:prstClr val="black"/>
                </a:solidFill>
                <a:latin typeface="Calibri"/>
                <a:ea typeface="+mn-ea"/>
                <a:cs typeface="+mn-cs"/>
              </a:rPr>
              <a:t> related crimes to </a:t>
            </a:r>
            <a:r>
              <a:rPr lang="en-US" sz="1800" dirty="0" smtClean="0">
                <a:solidFill>
                  <a:prstClr val="black"/>
                </a:solidFill>
                <a:latin typeface="Calibri"/>
                <a:ea typeface="+mn-ea"/>
                <a:cs typeface="+mn-cs"/>
              </a:rPr>
              <a:t>the Student Life Office and the Campus Security Department, </a:t>
            </a:r>
            <a:r>
              <a:rPr lang="en-US" sz="1800" dirty="0">
                <a:solidFill>
                  <a:prstClr val="black"/>
                </a:solidFill>
                <a:latin typeface="Calibri"/>
                <a:ea typeface="+mn-ea"/>
                <a:cs typeface="+mn-cs"/>
              </a:rPr>
              <a:t>inform victims of confidential reporting options and offer referrals to resources. </a:t>
            </a:r>
          </a:p>
          <a:p>
            <a:endParaRPr lang="en-US" dirty="0"/>
          </a:p>
        </p:txBody>
      </p:sp>
    </p:spTree>
    <p:extLst>
      <p:ext uri="{BB962C8B-B14F-4D97-AF65-F5344CB8AC3E}">
        <p14:creationId xmlns:p14="http://schemas.microsoft.com/office/powerpoint/2010/main" val="3705152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fontAlgn="auto">
              <a:spcBef>
                <a:spcPts val="0"/>
              </a:spcBef>
              <a:spcAft>
                <a:spcPts val="0"/>
              </a:spcAft>
            </a:pPr>
            <a:r>
              <a:rPr lang="en-US" sz="1800" dirty="0"/>
              <a:t>Section 4: Review and </a:t>
            </a:r>
            <a:r>
              <a:rPr lang="en-US" sz="1800" dirty="0" smtClean="0"/>
              <a:t>Guidance</a:t>
            </a:r>
            <a:br>
              <a:rPr lang="en-US" sz="1800" dirty="0" smtClean="0"/>
            </a:br>
            <a:r>
              <a:rPr lang="en-US" sz="2400" b="1" dirty="0">
                <a:solidFill>
                  <a:srgbClr val="1F497D"/>
                </a:solidFill>
                <a:latin typeface="Bebas"/>
                <a:ea typeface="+mn-ea"/>
                <a:cs typeface="+mn-cs"/>
              </a:rPr>
              <a:t>Additional Guidance and Resources </a:t>
            </a:r>
            <a:r>
              <a:rPr lang="en-US" sz="1800" b="1" dirty="0">
                <a:solidFill>
                  <a:srgbClr val="1F497D"/>
                </a:solidFill>
                <a:latin typeface="Bebas"/>
                <a:ea typeface="+mn-ea"/>
                <a:cs typeface="+mn-cs"/>
              </a:rPr>
              <a:t/>
            </a:r>
            <a:br>
              <a:rPr lang="en-US" sz="1800" b="1" dirty="0">
                <a:solidFill>
                  <a:srgbClr val="1F497D"/>
                </a:solidFill>
                <a:latin typeface="Bebas"/>
                <a:ea typeface="+mn-ea"/>
                <a:cs typeface="+mn-cs"/>
              </a:rPr>
            </a:br>
            <a:endParaRPr lang="en-US" sz="1800" dirty="0"/>
          </a:p>
        </p:txBody>
      </p:sp>
      <p:sp>
        <p:nvSpPr>
          <p:cNvPr id="3" name="Content Placeholder 2"/>
          <p:cNvSpPr>
            <a:spLocks noGrp="1"/>
          </p:cNvSpPr>
          <p:nvPr>
            <p:ph idx="1"/>
          </p:nvPr>
        </p:nvSpPr>
        <p:spPr/>
        <p:txBody>
          <a:bodyPr/>
          <a:lstStyle/>
          <a:p>
            <a:r>
              <a:rPr lang="en-US" sz="2000" dirty="0"/>
              <a:t>You can get additional information and advice </a:t>
            </a:r>
            <a:r>
              <a:rPr lang="en-US" sz="2000" dirty="0" smtClean="0"/>
              <a:t>from </a:t>
            </a:r>
            <a:r>
              <a:rPr lang="en-US" sz="2000" dirty="0"/>
              <a:t>your campus </a:t>
            </a:r>
            <a:r>
              <a:rPr lang="en-US" sz="2000" dirty="0" err="1"/>
              <a:t>Clery</a:t>
            </a:r>
            <a:r>
              <a:rPr lang="en-US" sz="2000" dirty="0"/>
              <a:t> Act Coordinator: Kirby </a:t>
            </a:r>
            <a:r>
              <a:rPr lang="en-US" sz="2000" dirty="0" smtClean="0"/>
              <a:t>Klappenback; 402-643-7192; Kirby.Klappenback@cune.edu</a:t>
            </a:r>
            <a:endParaRPr lang="en-US" sz="2000" dirty="0"/>
          </a:p>
          <a:p>
            <a:pPr marL="0" indent="0">
              <a:buNone/>
            </a:pPr>
            <a:endParaRPr lang="en-US" sz="2000" dirty="0" smtClean="0"/>
          </a:p>
          <a:p>
            <a:r>
              <a:rPr lang="en-US" sz="2000" dirty="0" smtClean="0"/>
              <a:t>Guidance </a:t>
            </a:r>
            <a:r>
              <a:rPr lang="en-US" sz="2000" dirty="0"/>
              <a:t>is also available in the U.S. Department of Education Handbook for Campus Safety and Security Reporting. </a:t>
            </a:r>
            <a:r>
              <a:rPr lang="en-US" sz="2000" dirty="0">
                <a:hlinkClick r:id="rId2"/>
              </a:rPr>
              <a:t>https://</a:t>
            </a:r>
            <a:r>
              <a:rPr lang="en-US" sz="2000" dirty="0" smtClean="0">
                <a:hlinkClick r:id="rId2"/>
              </a:rPr>
              <a:t>www2.ed.gov/admins/lead/safety/handbook.pdf</a:t>
            </a:r>
            <a:r>
              <a:rPr lang="en-US" sz="2000" dirty="0" smtClean="0"/>
              <a:t> </a:t>
            </a:r>
            <a:endParaRPr lang="en-US" sz="20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715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t>Clery</a:t>
            </a:r>
            <a:r>
              <a:rPr lang="en-US" sz="3600" dirty="0" smtClean="0"/>
              <a:t> Act Training</a:t>
            </a:r>
            <a:r>
              <a:rPr lang="en-US" sz="4400" dirty="0" smtClean="0"/>
              <a:t/>
            </a:r>
            <a:br>
              <a:rPr lang="en-US" sz="4400" dirty="0" smtClean="0"/>
            </a:br>
            <a:r>
              <a:rPr lang="en-US" sz="2800" dirty="0" smtClean="0"/>
              <a:t>Table of Contents</a:t>
            </a:r>
            <a:endParaRPr lang="en-US" sz="2800" dirty="0"/>
          </a:p>
        </p:txBody>
      </p:sp>
      <p:sp>
        <p:nvSpPr>
          <p:cNvPr id="3" name="Content Placeholder 2"/>
          <p:cNvSpPr>
            <a:spLocks noGrp="1"/>
          </p:cNvSpPr>
          <p:nvPr>
            <p:ph idx="1"/>
          </p:nvPr>
        </p:nvSpPr>
        <p:spPr>
          <a:xfrm>
            <a:off x="457200" y="1507524"/>
            <a:ext cx="8229600" cy="4329272"/>
          </a:xfrm>
        </p:spPr>
        <p:txBody>
          <a:bodyPr/>
          <a:lstStyle/>
          <a:p>
            <a:pPr marL="0" indent="0">
              <a:buNone/>
            </a:pPr>
            <a:r>
              <a:rPr lang="en-US" sz="2800" dirty="0" smtClean="0">
                <a:solidFill>
                  <a:schemeClr val="tx1"/>
                </a:solidFill>
              </a:rPr>
              <a:t>The </a:t>
            </a:r>
            <a:r>
              <a:rPr lang="en-US" sz="2800" dirty="0">
                <a:solidFill>
                  <a:schemeClr val="tx1"/>
                </a:solidFill>
              </a:rPr>
              <a:t>following information is general guidance for a Campus </a:t>
            </a:r>
            <a:r>
              <a:rPr lang="en-US" sz="2800" u="sng" dirty="0">
                <a:solidFill>
                  <a:schemeClr val="tx1"/>
                </a:solidFill>
              </a:rPr>
              <a:t>Security Authority (CSA</a:t>
            </a:r>
            <a:r>
              <a:rPr lang="en-US" sz="2800" dirty="0" smtClean="0">
                <a:solidFill>
                  <a:schemeClr val="tx1"/>
                </a:solidFill>
              </a:rPr>
              <a:t>).</a:t>
            </a:r>
          </a:p>
          <a:p>
            <a:pPr marL="0" indent="0">
              <a:buNone/>
            </a:pPr>
            <a:endParaRPr lang="en-US" sz="2800" dirty="0">
              <a:solidFill>
                <a:srgbClr val="FF0000"/>
              </a:solidFill>
            </a:endParaRPr>
          </a:p>
          <a:p>
            <a:pPr marL="0" indent="0">
              <a:buNone/>
            </a:pPr>
            <a:endParaRPr lang="en-US" sz="2800" dirty="0">
              <a:solidFill>
                <a:srgbClr val="FF0000"/>
              </a:solidFill>
            </a:endParaRPr>
          </a:p>
          <a:p>
            <a:pPr marL="0" indent="0">
              <a:buNone/>
            </a:pPr>
            <a:endParaRPr lang="en-US" dirty="0"/>
          </a:p>
        </p:txBody>
      </p:sp>
      <p:sp>
        <p:nvSpPr>
          <p:cNvPr id="5" name="TextBox 4"/>
          <p:cNvSpPr txBox="1"/>
          <p:nvPr/>
        </p:nvSpPr>
        <p:spPr>
          <a:xfrm>
            <a:off x="417443" y="2571964"/>
            <a:ext cx="8382000" cy="3156249"/>
          </a:xfrm>
          <a:prstGeom prst="rect">
            <a:avLst/>
          </a:prstGeom>
          <a:noFill/>
        </p:spPr>
        <p:txBody>
          <a:bodyPr wrap="square" rtlCol="0">
            <a:spAutoFit/>
          </a:bodyPr>
          <a:lstStyle/>
          <a:p>
            <a:pPr defTabSz="914400" eaLnBrk="1" fontAlgn="auto" hangingPunct="1">
              <a:lnSpc>
                <a:spcPct val="115000"/>
              </a:lnSpc>
              <a:spcBef>
                <a:spcPts val="0"/>
              </a:spcBef>
              <a:spcAft>
                <a:spcPts val="1000"/>
              </a:spcAft>
            </a:pPr>
            <a:r>
              <a:rPr lang="en-US" b="1" dirty="0" smtClean="0">
                <a:solidFill>
                  <a:srgbClr val="4F81BD">
                    <a:lumMod val="50000"/>
                  </a:srgbClr>
                </a:solidFill>
                <a:latin typeface="Articulate Narrow"/>
                <a:ea typeface="Calibri"/>
                <a:cs typeface="Articulate Narrow"/>
              </a:rPr>
              <a:t>Section</a:t>
            </a:r>
            <a:r>
              <a:rPr lang="en-US" b="1" dirty="0" smtClean="0">
                <a:solidFill>
                  <a:srgbClr val="4F81BD">
                    <a:lumMod val="75000"/>
                  </a:srgbClr>
                </a:solidFill>
                <a:latin typeface="Articulate Narrow"/>
                <a:ea typeface="Calibri"/>
                <a:cs typeface="Articulate Narrow"/>
              </a:rPr>
              <a:t> </a:t>
            </a:r>
            <a:r>
              <a:rPr lang="en-US" b="1" dirty="0" smtClean="0">
                <a:solidFill>
                  <a:srgbClr val="1F497D"/>
                </a:solidFill>
                <a:latin typeface="Articulate Narrow"/>
                <a:ea typeface="Calibri"/>
                <a:cs typeface="Articulate Narrow"/>
              </a:rPr>
              <a:t>1: Clery Act Definitions and Requirements		06</a:t>
            </a:r>
          </a:p>
          <a:p>
            <a:pPr defTabSz="914400" eaLnBrk="1" fontAlgn="auto" hangingPunct="1">
              <a:lnSpc>
                <a:spcPct val="115000"/>
              </a:lnSpc>
              <a:spcBef>
                <a:spcPts val="0"/>
              </a:spcBef>
              <a:spcAft>
                <a:spcPts val="1000"/>
              </a:spcAft>
            </a:pPr>
            <a:endParaRPr lang="en-US" sz="1400" dirty="0">
              <a:solidFill>
                <a:prstClr val="black"/>
              </a:solidFill>
              <a:latin typeface="Calibri"/>
              <a:ea typeface="Calibri"/>
              <a:cs typeface="Times New Roman"/>
            </a:endParaRPr>
          </a:p>
          <a:p>
            <a:pPr defTabSz="914400" eaLnBrk="1" fontAlgn="auto" hangingPunct="1">
              <a:lnSpc>
                <a:spcPct val="115000"/>
              </a:lnSpc>
              <a:spcBef>
                <a:spcPts val="0"/>
              </a:spcBef>
              <a:spcAft>
                <a:spcPts val="1000"/>
              </a:spcAft>
            </a:pPr>
            <a:r>
              <a:rPr lang="en-US" b="1" dirty="0" smtClean="0">
                <a:solidFill>
                  <a:srgbClr val="4F81BD">
                    <a:lumMod val="50000"/>
                  </a:srgbClr>
                </a:solidFill>
                <a:latin typeface="Articulate Narrow"/>
                <a:ea typeface="Calibri"/>
                <a:cs typeface="Articulate Narrow"/>
              </a:rPr>
              <a:t>Section </a:t>
            </a:r>
            <a:r>
              <a:rPr lang="en-US" b="1" dirty="0" smtClean="0">
                <a:solidFill>
                  <a:srgbClr val="1F497D"/>
                </a:solidFill>
                <a:latin typeface="Articulate Narrow"/>
                <a:ea typeface="Calibri"/>
                <a:cs typeface="Articulate Narrow"/>
              </a:rPr>
              <a:t>2: Campus Security Authority			12</a:t>
            </a:r>
          </a:p>
          <a:p>
            <a:pPr defTabSz="914400" eaLnBrk="1" fontAlgn="auto" hangingPunct="1">
              <a:lnSpc>
                <a:spcPct val="115000"/>
              </a:lnSpc>
              <a:spcBef>
                <a:spcPts val="0"/>
              </a:spcBef>
              <a:spcAft>
                <a:spcPts val="1000"/>
              </a:spcAft>
            </a:pPr>
            <a:endParaRPr lang="en-US" sz="1400" dirty="0">
              <a:solidFill>
                <a:prstClr val="black"/>
              </a:solidFill>
              <a:latin typeface="Calibri"/>
              <a:ea typeface="Calibri"/>
              <a:cs typeface="Times New Roman"/>
            </a:endParaRPr>
          </a:p>
          <a:p>
            <a:pPr defTabSz="914400" eaLnBrk="1" fontAlgn="auto" hangingPunct="1">
              <a:lnSpc>
                <a:spcPct val="115000"/>
              </a:lnSpc>
              <a:spcBef>
                <a:spcPts val="0"/>
              </a:spcBef>
              <a:spcAft>
                <a:spcPts val="1000"/>
              </a:spcAft>
            </a:pPr>
            <a:r>
              <a:rPr lang="en-US" b="1" dirty="0" smtClean="0">
                <a:solidFill>
                  <a:srgbClr val="4F81BD">
                    <a:lumMod val="50000"/>
                  </a:srgbClr>
                </a:solidFill>
                <a:latin typeface="Articulate Narrow"/>
                <a:ea typeface="Calibri"/>
                <a:cs typeface="Articulate Narrow"/>
              </a:rPr>
              <a:t>Section</a:t>
            </a:r>
            <a:r>
              <a:rPr lang="en-US" b="1" dirty="0" smtClean="0">
                <a:solidFill>
                  <a:srgbClr val="FF0000"/>
                </a:solidFill>
                <a:latin typeface="Articulate Narrow"/>
                <a:ea typeface="Calibri"/>
                <a:cs typeface="Articulate Narrow"/>
              </a:rPr>
              <a:t> </a:t>
            </a:r>
            <a:r>
              <a:rPr lang="en-US" b="1" dirty="0" smtClean="0">
                <a:solidFill>
                  <a:srgbClr val="1F497D"/>
                </a:solidFill>
                <a:latin typeface="Articulate Narrow"/>
                <a:ea typeface="Calibri"/>
                <a:cs typeface="Articulate Narrow"/>
              </a:rPr>
              <a:t>3: Responsibilities and Reporting			18</a:t>
            </a:r>
          </a:p>
          <a:p>
            <a:pPr defTabSz="914400" eaLnBrk="1" fontAlgn="auto" hangingPunct="1">
              <a:lnSpc>
                <a:spcPct val="115000"/>
              </a:lnSpc>
              <a:spcBef>
                <a:spcPts val="0"/>
              </a:spcBef>
              <a:spcAft>
                <a:spcPts val="1000"/>
              </a:spcAft>
            </a:pPr>
            <a:endParaRPr lang="en-US" sz="1400" dirty="0">
              <a:solidFill>
                <a:prstClr val="black"/>
              </a:solidFill>
              <a:latin typeface="Calibri"/>
              <a:ea typeface="Calibri"/>
              <a:cs typeface="Times New Roman"/>
            </a:endParaRPr>
          </a:p>
          <a:p>
            <a:pPr defTabSz="914400" eaLnBrk="1" fontAlgn="auto" hangingPunct="1">
              <a:lnSpc>
                <a:spcPct val="115000"/>
              </a:lnSpc>
              <a:spcBef>
                <a:spcPts val="0"/>
              </a:spcBef>
              <a:spcAft>
                <a:spcPts val="0"/>
              </a:spcAft>
            </a:pPr>
            <a:r>
              <a:rPr lang="en-US" b="1" dirty="0" smtClean="0">
                <a:solidFill>
                  <a:srgbClr val="4F81BD">
                    <a:lumMod val="50000"/>
                  </a:srgbClr>
                </a:solidFill>
                <a:latin typeface="Articulate Narrow"/>
                <a:ea typeface="Calibri"/>
                <a:cs typeface="Articulate Narrow"/>
              </a:rPr>
              <a:t>Section</a:t>
            </a:r>
            <a:r>
              <a:rPr lang="en-US" b="1" dirty="0" smtClean="0">
                <a:solidFill>
                  <a:srgbClr val="1F497D"/>
                </a:solidFill>
                <a:latin typeface="Articulate Narrow"/>
                <a:ea typeface="Calibri"/>
                <a:cs typeface="Articulate Narrow"/>
              </a:rPr>
              <a:t> 4: Review and Guidance				</a:t>
            </a:r>
            <a:r>
              <a:rPr lang="en-US" b="1" dirty="0" smtClean="0">
                <a:solidFill>
                  <a:srgbClr val="4F81BD">
                    <a:lumMod val="50000"/>
                  </a:srgbClr>
                </a:solidFill>
                <a:latin typeface="Articulate Narrow"/>
                <a:ea typeface="Calibri"/>
                <a:cs typeface="Articulate Narrow"/>
              </a:rPr>
              <a:t>31</a:t>
            </a:r>
            <a:endParaRPr lang="en-US" sz="1400" dirty="0">
              <a:solidFill>
                <a:srgbClr val="4F81BD">
                  <a:lumMod val="50000"/>
                </a:srgbClr>
              </a:solidFill>
              <a:latin typeface="Calibri"/>
              <a:ea typeface="Calibri"/>
              <a:cs typeface="Times New Roman"/>
            </a:endParaRPr>
          </a:p>
          <a:p>
            <a:pPr defTabSz="914400" eaLnBrk="1" fontAlgn="auto" hangingPunct="1">
              <a:spcBef>
                <a:spcPts val="0"/>
              </a:spcBef>
              <a:spcAft>
                <a:spcPts val="0"/>
              </a:spcAft>
            </a:pPr>
            <a:endParaRPr lang="en-US" dirty="0">
              <a:solidFill>
                <a:prstClr val="black"/>
              </a:solidFill>
              <a:latin typeface="Calibri"/>
              <a:ea typeface="+mn-ea"/>
            </a:endParaRPr>
          </a:p>
        </p:txBody>
      </p:sp>
    </p:spTree>
    <p:extLst>
      <p:ext uri="{BB962C8B-B14F-4D97-AF65-F5344CB8AC3E}">
        <p14:creationId xmlns:p14="http://schemas.microsoft.com/office/powerpoint/2010/main" val="1696630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9492" y="1838746"/>
            <a:ext cx="8229600" cy="2637827"/>
          </a:xfrm>
        </p:spPr>
        <p:txBody>
          <a:bodyPr>
            <a:normAutofit/>
          </a:bodyPr>
          <a:lstStyle/>
          <a:p>
            <a:r>
              <a:rPr lang="en-US" altLang="en-US" b="1" u="sng" dirty="0">
                <a:latin typeface="Franklin Gothic Medium" panose="020B0603020102020204" pitchFamily="34" charset="0"/>
                <a:cs typeface="Franklin Gothic Medium" panose="020B0603020102020204" pitchFamily="34" charset="0"/>
              </a:rPr>
              <a:t>Section 1: </a:t>
            </a:r>
            <a:br>
              <a:rPr lang="en-US" altLang="en-US" b="1" u="sng" dirty="0">
                <a:latin typeface="Franklin Gothic Medium" panose="020B0603020102020204" pitchFamily="34" charset="0"/>
                <a:cs typeface="Franklin Gothic Medium" panose="020B0603020102020204" pitchFamily="34" charset="0"/>
              </a:rPr>
            </a:br>
            <a:r>
              <a:rPr lang="en-US" altLang="en-US" b="1" u="sng" dirty="0" err="1">
                <a:latin typeface="Franklin Gothic Medium" panose="020B0603020102020204" pitchFamily="34" charset="0"/>
                <a:cs typeface="Franklin Gothic Medium" panose="020B0603020102020204" pitchFamily="34" charset="0"/>
              </a:rPr>
              <a:t>Clery</a:t>
            </a:r>
            <a:r>
              <a:rPr lang="en-US" altLang="en-US" b="1" u="sng" dirty="0">
                <a:latin typeface="Franklin Gothic Medium" panose="020B0603020102020204" pitchFamily="34" charset="0"/>
                <a:cs typeface="Franklin Gothic Medium" panose="020B0603020102020204" pitchFamily="34" charset="0"/>
              </a:rPr>
              <a:t> Act Overview – </a:t>
            </a:r>
            <a:br>
              <a:rPr lang="en-US" altLang="en-US" b="1" u="sng" dirty="0">
                <a:latin typeface="Franklin Gothic Medium" panose="020B0603020102020204" pitchFamily="34" charset="0"/>
                <a:cs typeface="Franklin Gothic Medium" panose="020B0603020102020204" pitchFamily="34" charset="0"/>
              </a:rPr>
            </a:br>
            <a:r>
              <a:rPr lang="en-US" altLang="en-US" b="1" u="sng" dirty="0">
                <a:latin typeface="Franklin Gothic Medium" panose="020B0603020102020204" pitchFamily="34" charset="0"/>
                <a:cs typeface="Franklin Gothic Medium" panose="020B0603020102020204" pitchFamily="34" charset="0"/>
              </a:rPr>
              <a:t>Definitions and Requirements</a:t>
            </a:r>
          </a:p>
        </p:txBody>
      </p:sp>
      <p:sp>
        <p:nvSpPr>
          <p:cNvPr id="3" name="TextBox 2"/>
          <p:cNvSpPr txBox="1"/>
          <p:nvPr/>
        </p:nvSpPr>
        <p:spPr>
          <a:xfrm>
            <a:off x="3398108" y="1000897"/>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568325" y="439738"/>
            <a:ext cx="78692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4000" b="1" u="sng" dirty="0" smtClean="0">
                <a:solidFill>
                  <a:srgbClr val="002060"/>
                </a:solidFill>
                <a:latin typeface="Franklin Gothic Book"/>
                <a:cs typeface="Franklin Gothic Book"/>
              </a:rPr>
              <a:t>What is the </a:t>
            </a:r>
            <a:r>
              <a:rPr lang="en-US" altLang="en-US" sz="4000" b="1" u="sng" dirty="0" err="1" smtClean="0">
                <a:solidFill>
                  <a:srgbClr val="002060"/>
                </a:solidFill>
                <a:latin typeface="Franklin Gothic Book"/>
                <a:cs typeface="Franklin Gothic Book"/>
              </a:rPr>
              <a:t>Clery</a:t>
            </a:r>
            <a:r>
              <a:rPr lang="en-US" altLang="en-US" sz="4000" b="1" u="sng" dirty="0" smtClean="0">
                <a:solidFill>
                  <a:srgbClr val="002060"/>
                </a:solidFill>
                <a:latin typeface="Franklin Gothic Book"/>
                <a:cs typeface="Franklin Gothic Book"/>
              </a:rPr>
              <a:t> Act?</a:t>
            </a:r>
            <a:r>
              <a:rPr lang="en-US" altLang="en-US" sz="4000" b="1" dirty="0" smtClean="0">
                <a:solidFill>
                  <a:srgbClr val="002060"/>
                </a:solidFill>
                <a:latin typeface="Franklin Gothic Book"/>
                <a:cs typeface="Franklin Gothic Book"/>
              </a:rPr>
              <a:t>:</a:t>
            </a:r>
            <a:endParaRPr lang="en-US" altLang="en-US" sz="4000" b="1" dirty="0">
              <a:solidFill>
                <a:srgbClr val="002060"/>
              </a:solidFill>
              <a:latin typeface="Franklin Gothic Book"/>
              <a:cs typeface="Franklin Gothic Book"/>
            </a:endParaRPr>
          </a:p>
        </p:txBody>
      </p:sp>
      <p:sp>
        <p:nvSpPr>
          <p:cNvPr id="20483" name="TextBox 2"/>
          <p:cNvSpPr txBox="1">
            <a:spLocks noChangeArrowheads="1"/>
          </p:cNvSpPr>
          <p:nvPr/>
        </p:nvSpPr>
        <p:spPr bwMode="auto">
          <a:xfrm>
            <a:off x="207963" y="1618983"/>
            <a:ext cx="85756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342900" indent="-342900" eaLnBrk="1" hangingPunct="1">
              <a:buFont typeface="Arial" panose="020B0604020202020204" pitchFamily="34" charset="0"/>
              <a:buChar char="•"/>
            </a:pPr>
            <a:r>
              <a:rPr lang="en-US" altLang="en-US" sz="2200" dirty="0">
                <a:solidFill>
                  <a:srgbClr val="002060"/>
                </a:solidFill>
                <a:latin typeface="Times New Roman" panose="02020603050405020304" pitchFamily="18" charset="0"/>
                <a:cs typeface="Times New Roman" panose="02020603050405020304" pitchFamily="18" charset="0"/>
              </a:rPr>
              <a:t>The </a:t>
            </a:r>
            <a:r>
              <a:rPr lang="en-US" altLang="en-US" sz="2200" dirty="0" err="1">
                <a:solidFill>
                  <a:srgbClr val="002060"/>
                </a:solidFill>
                <a:latin typeface="Times New Roman" panose="02020603050405020304" pitchFamily="18" charset="0"/>
                <a:cs typeface="Times New Roman" panose="02020603050405020304" pitchFamily="18" charset="0"/>
              </a:rPr>
              <a:t>Clery</a:t>
            </a:r>
            <a:r>
              <a:rPr lang="en-US" altLang="en-US" sz="2200" dirty="0">
                <a:solidFill>
                  <a:srgbClr val="002060"/>
                </a:solidFill>
                <a:latin typeface="Times New Roman" panose="02020603050405020304" pitchFamily="18" charset="0"/>
                <a:cs typeface="Times New Roman" panose="02020603050405020304" pitchFamily="18" charset="0"/>
              </a:rPr>
              <a:t> Act requires institutions of higher </a:t>
            </a:r>
            <a:r>
              <a:rPr lang="en-US" altLang="en-US" sz="2200" dirty="0" smtClean="0">
                <a:solidFill>
                  <a:srgbClr val="002060"/>
                </a:solidFill>
                <a:latin typeface="Times New Roman" panose="02020603050405020304" pitchFamily="18" charset="0"/>
                <a:cs typeface="Times New Roman" panose="02020603050405020304" pitchFamily="18" charset="0"/>
              </a:rPr>
              <a:t>education </a:t>
            </a:r>
            <a:r>
              <a:rPr lang="en-US" altLang="en-US" sz="2200" dirty="0">
                <a:solidFill>
                  <a:srgbClr val="002060"/>
                </a:solidFill>
                <a:latin typeface="Times New Roman" panose="02020603050405020304" pitchFamily="18" charset="0"/>
                <a:cs typeface="Times New Roman" panose="02020603050405020304" pitchFamily="18" charset="0"/>
              </a:rPr>
              <a:t>receiving federal financial aid to report </a:t>
            </a:r>
            <a:r>
              <a:rPr lang="en-US" altLang="en-US" sz="2200" dirty="0" smtClean="0">
                <a:solidFill>
                  <a:srgbClr val="002060"/>
                </a:solidFill>
                <a:latin typeface="Times New Roman" panose="02020603050405020304" pitchFamily="18" charset="0"/>
                <a:cs typeface="Times New Roman" panose="02020603050405020304" pitchFamily="18" charset="0"/>
              </a:rPr>
              <a:t>specific </a:t>
            </a:r>
            <a:r>
              <a:rPr lang="en-US" altLang="en-US" sz="2200" dirty="0">
                <a:solidFill>
                  <a:srgbClr val="002060"/>
                </a:solidFill>
                <a:latin typeface="Times New Roman" panose="02020603050405020304" pitchFamily="18" charset="0"/>
                <a:cs typeface="Times New Roman" panose="02020603050405020304" pitchFamily="18" charset="0"/>
              </a:rPr>
              <a:t>crime statistics on campus and provide safety and crime </a:t>
            </a:r>
            <a:r>
              <a:rPr lang="en-US" altLang="en-US" sz="2200" dirty="0" smtClean="0">
                <a:solidFill>
                  <a:srgbClr val="002060"/>
                </a:solidFill>
                <a:latin typeface="Times New Roman" panose="02020603050405020304" pitchFamily="18" charset="0"/>
                <a:cs typeface="Times New Roman" panose="02020603050405020304" pitchFamily="18" charset="0"/>
              </a:rPr>
              <a:t>information </a:t>
            </a:r>
            <a:r>
              <a:rPr lang="en-US" altLang="en-US" sz="2200" dirty="0">
                <a:solidFill>
                  <a:srgbClr val="002060"/>
                </a:solidFill>
                <a:latin typeface="Times New Roman" panose="02020603050405020304" pitchFamily="18" charset="0"/>
                <a:cs typeface="Times New Roman" panose="02020603050405020304" pitchFamily="18" charset="0"/>
              </a:rPr>
              <a:t>to members of the campus community.</a:t>
            </a:r>
          </a:p>
          <a:p>
            <a:pPr algn="ctr" eaLnBrk="1" hangingPunct="1"/>
            <a:endParaRPr lang="en-US" altLang="en-US" sz="2200" dirty="0">
              <a:solidFill>
                <a:srgbClr val="002060"/>
              </a:solidFill>
              <a:latin typeface="Times New Roman" panose="02020603050405020304" pitchFamily="18" charset="0"/>
              <a:cs typeface="Times New Roman" panose="02020603050405020304" pitchFamily="18" charset="0"/>
            </a:endParaRPr>
          </a:p>
          <a:p>
            <a:pPr marL="342900" indent="-342900" eaLnBrk="1" hangingPunct="1">
              <a:buFont typeface="Arial" panose="020B0604020202020204" pitchFamily="34" charset="0"/>
              <a:buChar char="•"/>
            </a:pPr>
            <a:r>
              <a:rPr lang="en-US" altLang="en-US" sz="2200" dirty="0">
                <a:solidFill>
                  <a:srgbClr val="002060"/>
                </a:solidFill>
                <a:latin typeface="Times New Roman" panose="02020603050405020304" pitchFamily="18" charset="0"/>
                <a:cs typeface="Times New Roman" panose="02020603050405020304" pitchFamily="18" charset="0"/>
              </a:rPr>
              <a:t>Law is tied to federal student financial aid programs and requires colleges and universities to make timely warnings, emergency notifications, and provide annual information about campus crime statistics and security policies.</a:t>
            </a:r>
          </a:p>
          <a:p>
            <a:pPr algn="ctr" eaLnBrk="1" hangingPunct="1"/>
            <a:endParaRPr lang="en-US" altLang="en-US" sz="2400" dirty="0">
              <a:solidFill>
                <a:srgbClr val="002060"/>
              </a:solidFill>
              <a:latin typeface="Times New Roman" panose="02020603050405020304" pitchFamily="18" charset="0"/>
              <a:cs typeface="Times New Roman" panose="02020603050405020304" pitchFamily="18" charset="0"/>
            </a:endParaRPr>
          </a:p>
          <a:p>
            <a:pPr marL="342900" indent="-342900" eaLnBrk="1" hangingPunct="1">
              <a:buFont typeface="Arial" panose="020B0604020202020204" pitchFamily="34" charset="0"/>
              <a:buChar char="•"/>
            </a:pPr>
            <a:r>
              <a:rPr lang="en-US" altLang="en-US" sz="2200" dirty="0">
                <a:solidFill>
                  <a:srgbClr val="002060"/>
                </a:solidFill>
                <a:latin typeface="Times New Roman" panose="02020603050405020304" pitchFamily="18" charset="0"/>
                <a:cs typeface="Times New Roman" panose="02020603050405020304" pitchFamily="18" charset="0"/>
              </a:rPr>
              <a:t>Violators can be “fined” up to </a:t>
            </a:r>
            <a:r>
              <a:rPr lang="en-US" altLang="en-US" sz="2200" dirty="0" smtClean="0">
                <a:solidFill>
                  <a:srgbClr val="002060"/>
                </a:solidFill>
                <a:latin typeface="Times New Roman" panose="02020603050405020304" pitchFamily="18" charset="0"/>
                <a:cs typeface="Times New Roman" panose="02020603050405020304" pitchFamily="18" charset="0"/>
              </a:rPr>
              <a:t>$54,789 </a:t>
            </a:r>
            <a:r>
              <a:rPr lang="en-US" altLang="en-US" sz="2200" dirty="0">
                <a:solidFill>
                  <a:srgbClr val="002060"/>
                </a:solidFill>
                <a:latin typeface="Times New Roman" panose="02020603050405020304" pitchFamily="18" charset="0"/>
                <a:cs typeface="Times New Roman" panose="02020603050405020304" pitchFamily="18" charset="0"/>
              </a:rPr>
              <a:t>per </a:t>
            </a:r>
            <a:r>
              <a:rPr lang="en-US" altLang="en-US" sz="2200" dirty="0" smtClean="0">
                <a:solidFill>
                  <a:srgbClr val="002060"/>
                </a:solidFill>
                <a:latin typeface="Times New Roman" panose="02020603050405020304" pitchFamily="18" charset="0"/>
                <a:cs typeface="Times New Roman" panose="02020603050405020304" pitchFamily="18" charset="0"/>
              </a:rPr>
              <a:t>violation by </a:t>
            </a:r>
            <a:r>
              <a:rPr lang="en-US" altLang="en-US" sz="2200" dirty="0">
                <a:solidFill>
                  <a:srgbClr val="002060"/>
                </a:solidFill>
                <a:latin typeface="Times New Roman" panose="02020603050405020304" pitchFamily="18" charset="0"/>
                <a:cs typeface="Times New Roman" panose="02020603050405020304" pitchFamily="18" charset="0"/>
              </a:rPr>
              <a:t>the U.S. Department of Education, the agency charged with enforcement of the Act.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pPr>
              <a:defRPr/>
            </a:pPr>
            <a:r>
              <a:rPr lang="en-US" dirty="0"/>
              <a:t>Many crimes and incidents, especially sexual assaults, are not reported to the police.</a:t>
            </a:r>
          </a:p>
          <a:p>
            <a:pPr>
              <a:defRPr/>
            </a:pPr>
            <a:r>
              <a:rPr lang="en-US" dirty="0"/>
              <a:t>To ensure that students know about dangers on their campuses, the </a:t>
            </a:r>
            <a:r>
              <a:rPr lang="en-US" dirty="0" err="1"/>
              <a:t>Clery</a:t>
            </a:r>
            <a:r>
              <a:rPr lang="en-US" dirty="0"/>
              <a:t> Act requires institutions to gather and publish data from three kinds of Campus Security Authorities.</a:t>
            </a:r>
          </a:p>
          <a:p>
            <a:pPr marL="0" indent="0">
              <a:buNone/>
            </a:pPr>
            <a:endParaRPr lang="en-US" dirty="0"/>
          </a:p>
        </p:txBody>
      </p:sp>
    </p:spTree>
    <p:extLst>
      <p:ext uri="{BB962C8B-B14F-4D97-AF65-F5344CB8AC3E}">
        <p14:creationId xmlns:p14="http://schemas.microsoft.com/office/powerpoint/2010/main" val="329669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996"/>
            <a:ext cx="8229600" cy="753761"/>
          </a:xfrm>
        </p:spPr>
        <p:txBody>
          <a:bodyPr>
            <a:normAutofit/>
          </a:bodyPr>
          <a:lstStyle/>
          <a:p>
            <a:pPr algn="ctr">
              <a:defRPr/>
            </a:pPr>
            <a:r>
              <a:rPr lang="en-US" sz="3600" b="1" u="sng" dirty="0" smtClean="0">
                <a:latin typeface="Franklin Gothic Medium" panose="020B0603020102020204" pitchFamily="34" charset="0"/>
              </a:rPr>
              <a:t>Requirements of the </a:t>
            </a:r>
            <a:r>
              <a:rPr lang="en-US" sz="3600" b="1" u="sng" dirty="0" err="1" smtClean="0">
                <a:latin typeface="Franklin Gothic Medium" panose="020B0603020102020204" pitchFamily="34" charset="0"/>
              </a:rPr>
              <a:t>Clery</a:t>
            </a:r>
            <a:r>
              <a:rPr lang="en-US" sz="3600" b="1" u="sng" dirty="0" smtClean="0">
                <a:latin typeface="Franklin Gothic Medium" panose="020B0603020102020204" pitchFamily="34" charset="0"/>
              </a:rPr>
              <a:t> Act</a:t>
            </a:r>
            <a:endParaRPr lang="en-US" sz="3600" dirty="0"/>
          </a:p>
        </p:txBody>
      </p:sp>
      <p:sp>
        <p:nvSpPr>
          <p:cNvPr id="21507" name="Content Placeholder 2"/>
          <p:cNvSpPr>
            <a:spLocks noGrp="1"/>
          </p:cNvSpPr>
          <p:nvPr>
            <p:ph idx="1"/>
          </p:nvPr>
        </p:nvSpPr>
        <p:spPr>
          <a:xfrm>
            <a:off x="457200" y="926757"/>
            <a:ext cx="8229600" cy="5064656"/>
          </a:xfrm>
        </p:spPr>
        <p:txBody>
          <a:bodyPr/>
          <a:lstStyle/>
          <a:p>
            <a:pPr marL="173038" lvl="0" indent="-173038" defTabSz="914400" fontAlgn="auto">
              <a:spcBef>
                <a:spcPts val="0"/>
              </a:spcBef>
              <a:spcAft>
                <a:spcPts val="0"/>
              </a:spcAft>
              <a:buFont typeface="Symbol"/>
              <a:buChar char="·"/>
            </a:pPr>
            <a:r>
              <a:rPr lang="en-US" sz="2200" b="1" dirty="0" smtClean="0">
                <a:solidFill>
                  <a:srgbClr val="984807"/>
                </a:solidFill>
                <a:latin typeface="Calibri"/>
                <a:ea typeface="+mn-ea"/>
                <a:cs typeface="+mn-cs"/>
              </a:rPr>
              <a:t>Disclose</a:t>
            </a:r>
            <a:r>
              <a:rPr lang="en-US" sz="2200" b="1" dirty="0">
                <a:solidFill>
                  <a:srgbClr val="984807"/>
                </a:solidFill>
                <a:latin typeface="Calibri"/>
                <a:ea typeface="+mn-ea"/>
                <a:cs typeface="+mn-cs"/>
              </a:rPr>
              <a:t>, collect, classify and count crime reports and statistics</a:t>
            </a:r>
            <a:endParaRPr lang="en-US" sz="2200" dirty="0">
              <a:solidFill>
                <a:srgbClr val="000000"/>
              </a:solidFill>
              <a:latin typeface="Calibri"/>
              <a:ea typeface="+mn-ea"/>
              <a:cs typeface="+mn-cs"/>
            </a:endParaRPr>
          </a:p>
          <a:p>
            <a:pPr marL="173038" lvl="0" indent="-173038" defTabSz="914400" fontAlgn="auto">
              <a:spcBef>
                <a:spcPts val="0"/>
              </a:spcBef>
              <a:spcAft>
                <a:spcPts val="0"/>
              </a:spcAft>
              <a:buFont typeface="Symbol"/>
              <a:buChar char="·"/>
              <a:tabLst>
                <a:tab pos="173038" algn="l"/>
              </a:tabLst>
            </a:pPr>
            <a:r>
              <a:rPr lang="en-US" sz="2200" b="1" dirty="0">
                <a:solidFill>
                  <a:srgbClr val="984807"/>
                </a:solidFill>
                <a:latin typeface="Calibri"/>
                <a:ea typeface="+mn-ea"/>
                <a:cs typeface="+mn-cs"/>
              </a:rPr>
              <a:t> Issue Crime Alerts</a:t>
            </a:r>
            <a:r>
              <a:rPr lang="en-US" sz="2200" b="1" dirty="0">
                <a:solidFill>
                  <a:srgbClr val="77933C"/>
                </a:solidFill>
                <a:latin typeface="Calibri"/>
                <a:ea typeface="+mn-ea"/>
                <a:cs typeface="+mn-cs"/>
              </a:rPr>
              <a:t> </a:t>
            </a:r>
            <a:r>
              <a:rPr lang="en-US" sz="2200" dirty="0">
                <a:solidFill>
                  <a:srgbClr val="77933C"/>
                </a:solidFill>
                <a:latin typeface="Calibri"/>
                <a:ea typeface="+mn-ea"/>
                <a:cs typeface="+mn-cs"/>
              </a:rPr>
              <a:t>- </a:t>
            </a:r>
            <a:r>
              <a:rPr lang="en-US" sz="2200" dirty="0">
                <a:solidFill>
                  <a:srgbClr val="000000"/>
                </a:solidFill>
                <a:latin typeface="Calibri"/>
                <a:ea typeface="+mn-ea"/>
                <a:cs typeface="+mn-cs"/>
              </a:rPr>
              <a:t>timely warning for any </a:t>
            </a:r>
            <a:r>
              <a:rPr lang="en-US" sz="2200" dirty="0" err="1">
                <a:solidFill>
                  <a:srgbClr val="000000"/>
                </a:solidFill>
                <a:latin typeface="Calibri"/>
                <a:ea typeface="+mn-ea"/>
                <a:cs typeface="+mn-cs"/>
              </a:rPr>
              <a:t>Clery</a:t>
            </a:r>
            <a:r>
              <a:rPr lang="en-US" sz="2200" dirty="0">
                <a:solidFill>
                  <a:srgbClr val="000000"/>
                </a:solidFill>
                <a:latin typeface="Calibri"/>
                <a:ea typeface="+mn-ea"/>
                <a:cs typeface="+mn-cs"/>
              </a:rPr>
              <a:t> Act-specified crime that represents an ongoing threat to the safety of students or employees</a:t>
            </a:r>
          </a:p>
          <a:p>
            <a:pPr marL="173038" lvl="0" indent="-173038" defTabSz="914400" fontAlgn="auto">
              <a:spcBef>
                <a:spcPts val="0"/>
              </a:spcBef>
              <a:spcAft>
                <a:spcPts val="0"/>
              </a:spcAft>
              <a:buFont typeface="Symbol"/>
              <a:buChar char="·"/>
              <a:tabLst>
                <a:tab pos="111125" algn="l"/>
              </a:tabLst>
            </a:pPr>
            <a:r>
              <a:rPr lang="en-US" sz="2200" b="1" dirty="0">
                <a:solidFill>
                  <a:srgbClr val="984807"/>
                </a:solidFill>
                <a:latin typeface="Calibri"/>
                <a:ea typeface="+mn-ea"/>
                <a:cs typeface="+mn-cs"/>
              </a:rPr>
              <a:t> Issue Emergency Notifications </a:t>
            </a:r>
            <a:r>
              <a:rPr lang="en-US" sz="2200" dirty="0">
                <a:solidFill>
                  <a:srgbClr val="000000"/>
                </a:solidFill>
                <a:latin typeface="Calibri"/>
                <a:ea typeface="+mn-ea"/>
                <a:cs typeface="+mn-cs"/>
              </a:rPr>
              <a:t>upon confirmation of significant emergency or dangerous situation involving immediate threat to health or safety</a:t>
            </a:r>
          </a:p>
          <a:p>
            <a:pPr marL="173038" lvl="0" indent="-173038" defTabSz="914400" fontAlgn="auto">
              <a:spcBef>
                <a:spcPts val="0"/>
              </a:spcBef>
              <a:spcAft>
                <a:spcPts val="0"/>
              </a:spcAft>
              <a:buFont typeface="Symbol"/>
              <a:buChar char="·"/>
            </a:pPr>
            <a:r>
              <a:rPr lang="en-US" sz="2200" b="1" dirty="0">
                <a:solidFill>
                  <a:srgbClr val="984807"/>
                </a:solidFill>
                <a:latin typeface="Calibri"/>
                <a:ea typeface="+mn-ea"/>
                <a:cs typeface="+mn-cs"/>
              </a:rPr>
              <a:t> Publish Annual Security Report</a:t>
            </a:r>
            <a:endParaRPr lang="en-US" sz="2200" dirty="0">
              <a:solidFill>
                <a:srgbClr val="000000"/>
              </a:solidFill>
              <a:latin typeface="Calibri"/>
              <a:ea typeface="+mn-ea"/>
              <a:cs typeface="+mn-cs"/>
            </a:endParaRPr>
          </a:p>
          <a:p>
            <a:pPr marL="173038" lvl="0" indent="-173038" defTabSz="914400" fontAlgn="auto">
              <a:spcBef>
                <a:spcPts val="0"/>
              </a:spcBef>
              <a:spcAft>
                <a:spcPts val="0"/>
              </a:spcAft>
              <a:buFont typeface="Symbol"/>
              <a:buChar char="·"/>
            </a:pPr>
            <a:r>
              <a:rPr lang="en-US" sz="2200" b="1" dirty="0">
                <a:solidFill>
                  <a:srgbClr val="984807"/>
                </a:solidFill>
                <a:latin typeface="Calibri"/>
                <a:ea typeface="+mn-ea"/>
                <a:cs typeface="+mn-cs"/>
              </a:rPr>
              <a:t> Submit Crime Statistics </a:t>
            </a:r>
            <a:r>
              <a:rPr lang="en-US" sz="2200" dirty="0">
                <a:solidFill>
                  <a:srgbClr val="000000"/>
                </a:solidFill>
                <a:latin typeface="Calibri"/>
                <a:ea typeface="+mn-ea"/>
                <a:cs typeface="+mn-cs"/>
              </a:rPr>
              <a:t>to Department of Education</a:t>
            </a:r>
          </a:p>
          <a:p>
            <a:pPr marL="173038" lvl="0" indent="-173038" defTabSz="914400" fontAlgn="auto">
              <a:spcBef>
                <a:spcPts val="0"/>
              </a:spcBef>
              <a:spcAft>
                <a:spcPts val="0"/>
              </a:spcAft>
              <a:buFont typeface="Symbol"/>
              <a:buChar char="·"/>
            </a:pPr>
            <a:r>
              <a:rPr lang="en-US" sz="2200" b="1" dirty="0">
                <a:solidFill>
                  <a:srgbClr val="984807"/>
                </a:solidFill>
                <a:latin typeface="Calibri"/>
                <a:ea typeface="+mn-ea"/>
                <a:cs typeface="+mn-cs"/>
              </a:rPr>
              <a:t> Maintain a publicly available daily crime log</a:t>
            </a:r>
            <a:endParaRPr lang="en-US" sz="2200" dirty="0">
              <a:solidFill>
                <a:srgbClr val="000000"/>
              </a:solidFill>
              <a:latin typeface="Calibri"/>
              <a:ea typeface="+mn-ea"/>
              <a:cs typeface="+mn-cs"/>
            </a:endParaRPr>
          </a:p>
          <a:p>
            <a:pPr marL="173038" lvl="0" indent="-173038" defTabSz="914400" fontAlgn="auto">
              <a:spcBef>
                <a:spcPts val="0"/>
              </a:spcBef>
              <a:spcAft>
                <a:spcPts val="0"/>
              </a:spcAft>
              <a:buFont typeface="Symbol"/>
              <a:buChar char="·"/>
            </a:pPr>
            <a:r>
              <a:rPr lang="en-US" sz="2200" b="1" dirty="0">
                <a:solidFill>
                  <a:srgbClr val="984807"/>
                </a:solidFill>
                <a:latin typeface="Calibri"/>
                <a:ea typeface="+mn-ea"/>
                <a:cs typeface="+mn-cs"/>
              </a:rPr>
              <a:t> Implement missing student notification procedures</a:t>
            </a:r>
            <a:endParaRPr lang="en-US" sz="2200" dirty="0">
              <a:solidFill>
                <a:srgbClr val="984807"/>
              </a:solidFill>
              <a:latin typeface="Calibri"/>
              <a:ea typeface="+mn-ea"/>
              <a:cs typeface="+mn-cs"/>
            </a:endParaRPr>
          </a:p>
          <a:p>
            <a:pPr marL="173038" lvl="0" indent="-173038" defTabSz="914400" fontAlgn="auto">
              <a:spcBef>
                <a:spcPts val="0"/>
              </a:spcBef>
              <a:spcAft>
                <a:spcPts val="0"/>
              </a:spcAft>
              <a:buFont typeface="Symbol"/>
              <a:buChar char="·"/>
              <a:tabLst>
                <a:tab pos="173038" algn="l"/>
              </a:tabLst>
            </a:pPr>
            <a:r>
              <a:rPr lang="en-US" sz="2200" b="1" dirty="0">
                <a:solidFill>
                  <a:srgbClr val="984807"/>
                </a:solidFill>
                <a:latin typeface="Calibri"/>
                <a:ea typeface="+mn-ea"/>
                <a:cs typeface="+mn-cs"/>
              </a:rPr>
              <a:t> Maintain Fire Safety information </a:t>
            </a:r>
            <a:r>
              <a:rPr lang="en-US" sz="2200" dirty="0">
                <a:solidFill>
                  <a:srgbClr val="000000"/>
                </a:solidFill>
                <a:latin typeface="Calibri"/>
                <a:ea typeface="+mn-ea"/>
                <a:cs typeface="+mn-cs"/>
              </a:rPr>
              <a:t>- including fire log, annual fire report with statistics and policy </a:t>
            </a:r>
            <a:r>
              <a:rPr lang="en-US" sz="2200" dirty="0" smtClean="0">
                <a:solidFill>
                  <a:srgbClr val="000000"/>
                </a:solidFill>
                <a:latin typeface="Calibri"/>
                <a:ea typeface="+mn-ea"/>
                <a:cs typeface="+mn-cs"/>
              </a:rPr>
              <a:t>statements</a:t>
            </a:r>
          </a:p>
          <a:p>
            <a:pPr marL="173038" lvl="0" indent="-173038" defTabSz="914400" fontAlgn="auto">
              <a:spcBef>
                <a:spcPts val="0"/>
              </a:spcBef>
              <a:spcAft>
                <a:spcPts val="0"/>
              </a:spcAft>
              <a:buFont typeface="Symbol"/>
              <a:buChar char="·"/>
              <a:tabLst>
                <a:tab pos="173038" algn="l"/>
              </a:tabLst>
            </a:pPr>
            <a:r>
              <a:rPr lang="en-US" sz="2200" dirty="0">
                <a:solidFill>
                  <a:prstClr val="black"/>
                </a:solidFill>
                <a:latin typeface="Calibri"/>
                <a:ea typeface="+mn-ea"/>
                <a:cs typeface="+mn-cs"/>
              </a:rPr>
              <a:t>Employees and students are notified by October 1 of each year that the campus annual security report is updated and </a:t>
            </a:r>
            <a:r>
              <a:rPr lang="en-US" sz="2200" dirty="0" smtClean="0">
                <a:solidFill>
                  <a:prstClr val="black"/>
                </a:solidFill>
                <a:latin typeface="Calibri"/>
                <a:ea typeface="+mn-ea"/>
                <a:cs typeface="+mn-cs"/>
              </a:rPr>
              <a:t>available.</a:t>
            </a:r>
            <a:endParaRPr lang="en-US" sz="2200" dirty="0">
              <a:solidFill>
                <a:prstClr val="black"/>
              </a:solidFill>
              <a:latin typeface="Calibri"/>
              <a:ea typeface="+mn-ea"/>
              <a:cs typeface="+mn-cs"/>
            </a:endParaRPr>
          </a:p>
          <a:p>
            <a:pPr marL="173038" lvl="0" indent="-173038" defTabSz="914400" fontAlgn="auto">
              <a:spcBef>
                <a:spcPts val="0"/>
              </a:spcBef>
              <a:spcAft>
                <a:spcPts val="0"/>
              </a:spcAft>
              <a:buFont typeface="Symbol"/>
              <a:buChar char="·"/>
              <a:tabLst>
                <a:tab pos="173038" algn="l"/>
              </a:tabLst>
            </a:pPr>
            <a:endParaRPr lang="en-US" sz="2200" dirty="0">
              <a:solidFill>
                <a:prstClr val="black"/>
              </a:solidFill>
              <a:latin typeface="Calibri"/>
              <a:ea typeface="+mn-ea"/>
              <a:cs typeface="+mn-cs"/>
            </a:endParaRPr>
          </a:p>
          <a:p>
            <a:pPr eaLnBrk="1" hangingPunct="1">
              <a:buFont typeface="Wingdings" panose="05000000000000000000" pitchFamily="2" charset="2"/>
              <a:buChar char="q"/>
            </a:pPr>
            <a:endParaRPr lang="en-US" altLang="en-US" sz="2800" b="1" u="sng" dirty="0" smtClean="0">
              <a:latin typeface="Franklin Gothic Book" panose="020B0503020102020204" pitchFamily="34" charset="0"/>
              <a:cs typeface="Franklin Gothic Book" panose="020B0503020102020204" pitchFamily="34" charset="0"/>
            </a:endParaRPr>
          </a:p>
          <a:p>
            <a:pPr marL="0" indent="0" eaLnBrk="1" hangingPunct="1">
              <a:buNone/>
            </a:pPr>
            <a:endParaRPr lang="en-US" altLang="en-US" dirty="0" smtClean="0">
              <a:latin typeface="Franklin Gothic Book" panose="020B0503020102020204" pitchFamily="34" charset="0"/>
              <a:cs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fade">
                                      <p:cBhvr>
                                        <p:cTn id="27" dur="500"/>
                                        <p:tgtEl>
                                          <p:spTgt spid="215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fade">
                                      <p:cBhvr>
                                        <p:cTn id="32" dur="500"/>
                                        <p:tgtEl>
                                          <p:spTgt spid="215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fade">
                                      <p:cBhvr>
                                        <p:cTn id="37" dur="500"/>
                                        <p:tgtEl>
                                          <p:spTgt spid="215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Effect transition="in" filter="fade">
                                      <p:cBhvr>
                                        <p:cTn id="42" dur="500"/>
                                        <p:tgtEl>
                                          <p:spTgt spid="215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507">
                                            <p:txEl>
                                              <p:pRg st="8" end="8"/>
                                            </p:txEl>
                                          </p:spTgt>
                                        </p:tgtEl>
                                        <p:attrNameLst>
                                          <p:attrName>style.visibility</p:attrName>
                                        </p:attrNameLst>
                                      </p:cBhvr>
                                      <p:to>
                                        <p:strVal val="visible"/>
                                      </p:to>
                                    </p:set>
                                    <p:animEffect transition="in" filter="fade">
                                      <p:cBhvr>
                                        <p:cTn id="47"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smtClean="0">
                <a:latin typeface="Franklin Gothic Medium" panose="020B0603020102020204" pitchFamily="34" charset="0"/>
                <a:cs typeface="Franklin Gothic Medium" panose="020B0603020102020204" pitchFamily="34" charset="0"/>
              </a:rPr>
              <a:t>Section 1 Review </a:t>
            </a:r>
            <a:endParaRPr lang="en-US" b="1" dirty="0"/>
          </a:p>
        </p:txBody>
      </p:sp>
      <p:sp>
        <p:nvSpPr>
          <p:cNvPr id="3" name="Content Placeholder 2"/>
          <p:cNvSpPr>
            <a:spLocks noGrp="1"/>
          </p:cNvSpPr>
          <p:nvPr>
            <p:ph idx="1"/>
          </p:nvPr>
        </p:nvSpPr>
        <p:spPr>
          <a:xfrm>
            <a:off x="457200" y="1331090"/>
            <a:ext cx="8229600" cy="4795074"/>
          </a:xfrm>
        </p:spPr>
        <p:txBody>
          <a:bodyPr>
            <a:normAutofit fontScale="70000" lnSpcReduction="20000"/>
          </a:bodyPr>
          <a:lstStyle/>
          <a:p>
            <a:endParaRPr lang="en-US" b="1" dirty="0"/>
          </a:p>
          <a:p>
            <a:r>
              <a:rPr lang="en-US" dirty="0"/>
              <a:t>Many crimes, especially sexual assaults, are not reported to police</a:t>
            </a:r>
            <a:br>
              <a:rPr lang="en-US" dirty="0"/>
            </a:br>
            <a:endParaRPr lang="en-US" dirty="0"/>
          </a:p>
          <a:p>
            <a:r>
              <a:rPr lang="en-US" dirty="0"/>
              <a:t>The </a:t>
            </a:r>
            <a:r>
              <a:rPr lang="en-US" dirty="0" err="1"/>
              <a:t>Clery</a:t>
            </a:r>
            <a:r>
              <a:rPr lang="en-US" dirty="0"/>
              <a:t> Act requires institutions of higher education receiving federal financial aid to report specific crime statistics on campus and provide safety and crime information to members of the campus community</a:t>
            </a:r>
            <a:br>
              <a:rPr lang="en-US" dirty="0"/>
            </a:br>
            <a:endParaRPr lang="en-US" dirty="0"/>
          </a:p>
          <a:p>
            <a:r>
              <a:rPr lang="en-US" dirty="0"/>
              <a:t>Each campus is responsible for establishing appropriate procedures to implement these requirements</a:t>
            </a:r>
          </a:p>
          <a:p>
            <a:endParaRPr lang="en-US" dirty="0"/>
          </a:p>
          <a:p>
            <a:r>
              <a:rPr lang="en-US" dirty="0"/>
              <a:t>Employees and students are notified by October 1 of each year that the campus annual security report is updated and available </a:t>
            </a:r>
          </a:p>
        </p:txBody>
      </p:sp>
    </p:spTree>
    <p:extLst>
      <p:ext uri="{BB962C8B-B14F-4D97-AF65-F5344CB8AC3E}">
        <p14:creationId xmlns:p14="http://schemas.microsoft.com/office/powerpoint/2010/main" val="32642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Section 2: </a:t>
            </a:r>
            <a:br>
              <a:rPr lang="en-US" dirty="0"/>
            </a:br>
            <a:r>
              <a:rPr lang="en-US" dirty="0"/>
              <a:t>Campus Security Authority</a:t>
            </a:r>
            <a:r>
              <a:rPr lang="en-US" dirty="0">
                <a:solidFill>
                  <a:schemeClr val="accent1">
                    <a:lumMod val="75000"/>
                  </a:schemeClr>
                </a:solidFill>
              </a:rPr>
              <a:t/>
            </a:r>
            <a:br>
              <a:rPr lang="en-US" dirty="0">
                <a:solidFill>
                  <a:schemeClr val="accent1">
                    <a:lumMod val="75000"/>
                  </a:schemeClr>
                </a:solidFill>
              </a:rPr>
            </a:br>
            <a:endParaRPr lang="en-US" dirty="0"/>
          </a:p>
        </p:txBody>
      </p:sp>
    </p:spTree>
    <p:extLst>
      <p:ext uri="{BB962C8B-B14F-4D97-AF65-F5344CB8AC3E}">
        <p14:creationId xmlns:p14="http://schemas.microsoft.com/office/powerpoint/2010/main" val="653418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11C4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011C4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UNE 1 0 [Compatibility Mode]" id="{95836538-B9E8-42DB-B3B2-5C3819831266}" vid="{19515C59-E1CF-421E-85B0-071644E80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CUNE 1 0</Template>
  <TotalTime>9097</TotalTime>
  <Words>1492</Words>
  <Application>Microsoft Office PowerPoint</Application>
  <PresentationFormat>On-screen Show (4:3)</PresentationFormat>
  <Paragraphs>218</Paragraphs>
  <Slides>29</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ＭＳ Ｐゴシック</vt:lpstr>
      <vt:lpstr>Arial</vt:lpstr>
      <vt:lpstr>Articulate Narrow</vt:lpstr>
      <vt:lpstr>Bebas</vt:lpstr>
      <vt:lpstr>Calibri</vt:lpstr>
      <vt:lpstr>Franklin Gothic Book</vt:lpstr>
      <vt:lpstr>Franklin Gothic Medium</vt:lpstr>
      <vt:lpstr>Palatino Linotype</vt:lpstr>
      <vt:lpstr>Perpetua</vt:lpstr>
      <vt:lpstr>Rockwell</vt:lpstr>
      <vt:lpstr>Symbol</vt:lpstr>
      <vt:lpstr>Times New Roman</vt:lpstr>
      <vt:lpstr>Wingdings</vt:lpstr>
      <vt:lpstr>Office Theme</vt:lpstr>
      <vt:lpstr> Clery Act Training: For a Campus Security Authority   </vt:lpstr>
      <vt:lpstr>   </vt:lpstr>
      <vt:lpstr>Clery Act Training Table of Contents</vt:lpstr>
      <vt:lpstr>Section 1:  Clery Act Overview –  Definitions and Requirements</vt:lpstr>
      <vt:lpstr>PowerPoint Presentation</vt:lpstr>
      <vt:lpstr>Why is this important?</vt:lpstr>
      <vt:lpstr>Requirements of the Clery Act</vt:lpstr>
      <vt:lpstr>Section 1 Review </vt:lpstr>
      <vt:lpstr>Section 2:  Campus Security Authority </vt:lpstr>
      <vt:lpstr>Who is a Campus Security Authority?</vt:lpstr>
      <vt:lpstr>Section 2: Campus Security Authority</vt:lpstr>
      <vt:lpstr>Who are CSAs?</vt:lpstr>
      <vt:lpstr>Section 2: Campus Security Authority</vt:lpstr>
      <vt:lpstr>Section 2: Campus Security Authority</vt:lpstr>
      <vt:lpstr>Section 3:  Responsibilities and Reporting </vt:lpstr>
      <vt:lpstr>Section 3: Responsibilities and Reporting</vt:lpstr>
      <vt:lpstr>Section 3: Responsibilities and Reporting  What is a CSA required to report? </vt:lpstr>
      <vt:lpstr>Section 3: Responsibilities and Reporting Reporting depends on location</vt:lpstr>
      <vt:lpstr>Section 3: Responsibilities and Reporting What Not to Report </vt:lpstr>
      <vt:lpstr>PowerPoint Presentation</vt:lpstr>
      <vt:lpstr>   Section 3: Responsibilities and Reporting  Reporting an Incident </vt:lpstr>
      <vt:lpstr>Section 3: Responsibilities and Reporting Reporting an Incident - Get the Facts  Important Questions to Ask</vt:lpstr>
      <vt:lpstr> Section 3: Responsibilities and Reporting Reporting an Incident - Next steps </vt:lpstr>
      <vt:lpstr>  Section 3: Responsibilities and Reporting Reporting an Incident - Filling out the Report </vt:lpstr>
      <vt:lpstr> Section 3: Responsibilities and Reporting Review </vt:lpstr>
      <vt:lpstr>Section 3: Responsibilities and Reporting</vt:lpstr>
      <vt:lpstr>Section 4:  Review and Guidance </vt:lpstr>
      <vt:lpstr> Section 4: Review and Guidance Review </vt:lpstr>
      <vt:lpstr>Section 4: Review and Guidance Additional Guidance and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Title IX on Campus: The Essentials Presented to the Board of Regents January 25, 2015  Kirby A. Klappenback J.D. Director of Risk Management Title IX Coordinator</dc:title>
  <dc:creator>Klappenback,Kirby</dc:creator>
  <cp:lastModifiedBy>Klappenback,Kirby</cp:lastModifiedBy>
  <cp:revision>391</cp:revision>
  <dcterms:created xsi:type="dcterms:W3CDTF">2016-01-22T10:54:51Z</dcterms:created>
  <dcterms:modified xsi:type="dcterms:W3CDTF">2018-08-01T18:01:07Z</dcterms:modified>
</cp:coreProperties>
</file>