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18" r:id="rId2"/>
    <p:sldId id="266" r:id="rId3"/>
    <p:sldId id="260" r:id="rId4"/>
    <p:sldId id="261" r:id="rId5"/>
    <p:sldId id="273" r:id="rId6"/>
    <p:sldId id="277" r:id="rId7"/>
    <p:sldId id="269" r:id="rId8"/>
    <p:sldId id="268" r:id="rId9"/>
    <p:sldId id="256" r:id="rId10"/>
    <p:sldId id="267" r:id="rId11"/>
    <p:sldId id="270" r:id="rId12"/>
    <p:sldId id="271" r:id="rId13"/>
    <p:sldId id="272" r:id="rId14"/>
    <p:sldId id="317" r:id="rId15"/>
    <p:sldId id="281" r:id="rId16"/>
    <p:sldId id="309" r:id="rId17"/>
    <p:sldId id="282" r:id="rId18"/>
    <p:sldId id="257" r:id="rId19"/>
    <p:sldId id="263" r:id="rId20"/>
    <p:sldId id="258" r:id="rId21"/>
    <p:sldId id="259" r:id="rId22"/>
    <p:sldId id="264" r:id="rId23"/>
    <p:sldId id="274" r:id="rId24"/>
    <p:sldId id="265" r:id="rId25"/>
    <p:sldId id="275" r:id="rId26"/>
    <p:sldId id="276" r:id="rId27"/>
    <p:sldId id="278" r:id="rId28"/>
    <p:sldId id="279" r:id="rId29"/>
    <p:sldId id="280" r:id="rId30"/>
    <p:sldId id="312" r:id="rId31"/>
    <p:sldId id="314" r:id="rId32"/>
    <p:sldId id="311" r:id="rId33"/>
    <p:sldId id="315" r:id="rId34"/>
    <p:sldId id="316" r:id="rId35"/>
    <p:sldId id="294" r:id="rId36"/>
    <p:sldId id="298" r:id="rId37"/>
    <p:sldId id="299" r:id="rId38"/>
    <p:sldId id="300" r:id="rId39"/>
    <p:sldId id="301" r:id="rId40"/>
    <p:sldId id="295" r:id="rId41"/>
    <p:sldId id="302" r:id="rId42"/>
    <p:sldId id="303" r:id="rId43"/>
    <p:sldId id="304" r:id="rId44"/>
    <p:sldId id="305" r:id="rId45"/>
    <p:sldId id="307" r:id="rId46"/>
    <p:sldId id="308" r:id="rId47"/>
    <p:sldId id="284" r:id="rId48"/>
    <p:sldId id="296" r:id="rId4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BC8FDD"/>
    <a:srgbClr val="F4B502"/>
    <a:srgbClr val="DEF40C"/>
    <a:srgbClr val="FC9804"/>
    <a:srgbClr val="0813EA"/>
    <a:srgbClr val="3333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86" d="100"/>
          <a:sy n="86" d="100"/>
        </p:scale>
        <p:origin x="840" y="84"/>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F8F8F-CE11-45DA-B47B-AB63AEA0DBAB}" type="doc">
      <dgm:prSet loTypeId="urn:microsoft.com/office/officeart/2005/8/layout/radial1" loCatId="relationship" qsTypeId="urn:microsoft.com/office/officeart/2005/8/quickstyle/simple1" qsCatId="simple" csTypeId="urn:microsoft.com/office/officeart/2005/8/colors/colorful1#1" csCatId="colorful" phldr="1"/>
      <dgm:spPr/>
      <dgm:t>
        <a:bodyPr/>
        <a:lstStyle/>
        <a:p>
          <a:endParaRPr lang="en-US"/>
        </a:p>
      </dgm:t>
    </dgm:pt>
    <dgm:pt modelId="{534550C7-1112-4AD0-8D17-3EB81FB8562D}">
      <dgm:prSet phldrT="[Text]" custT="1"/>
      <dgm:spPr/>
      <dgm:t>
        <a:bodyPr/>
        <a:lstStyle/>
        <a:p>
          <a:r>
            <a:rPr lang="en-US" sz="2800" b="1" dirty="0">
              <a:solidFill>
                <a:schemeClr val="tx1"/>
              </a:solidFill>
            </a:rPr>
            <a:t>Memory</a:t>
          </a:r>
        </a:p>
      </dgm:t>
    </dgm:pt>
    <dgm:pt modelId="{A9E7786F-17ED-4FB6-8009-AACA6A6D65C2}" type="parTrans" cxnId="{72A8E7AF-CF68-46DC-A6FA-3C2F33B636C4}">
      <dgm:prSet/>
      <dgm:spPr/>
      <dgm:t>
        <a:bodyPr/>
        <a:lstStyle/>
        <a:p>
          <a:endParaRPr lang="en-US"/>
        </a:p>
      </dgm:t>
    </dgm:pt>
    <dgm:pt modelId="{46C88BF8-DEED-45F1-97C9-6EC4897EE338}" type="sibTrans" cxnId="{72A8E7AF-CF68-46DC-A6FA-3C2F33B636C4}">
      <dgm:prSet/>
      <dgm:spPr/>
      <dgm:t>
        <a:bodyPr/>
        <a:lstStyle/>
        <a:p>
          <a:endParaRPr lang="en-US"/>
        </a:p>
      </dgm:t>
    </dgm:pt>
    <dgm:pt modelId="{E071004A-86AD-4A72-A34B-4E726E0D11D8}">
      <dgm:prSet phldrT="[Text]" custT="1"/>
      <dgm:spPr/>
      <dgm:t>
        <a:bodyPr/>
        <a:lstStyle/>
        <a:p>
          <a:r>
            <a:rPr lang="en-US" sz="1800" dirty="0">
              <a:solidFill>
                <a:schemeClr val="tx1"/>
              </a:solidFill>
            </a:rPr>
            <a:t>Identity</a:t>
          </a:r>
        </a:p>
      </dgm:t>
    </dgm:pt>
    <dgm:pt modelId="{B0B02D2B-7E40-4C30-9493-DA07BB394546}" type="parTrans" cxnId="{F4EBCE11-79F9-4EE9-B114-5886910E7098}">
      <dgm:prSet/>
      <dgm:spPr/>
      <dgm:t>
        <a:bodyPr/>
        <a:lstStyle/>
        <a:p>
          <a:endParaRPr lang="en-US"/>
        </a:p>
      </dgm:t>
    </dgm:pt>
    <dgm:pt modelId="{B969694B-7AD4-481F-8C8C-4C149B502586}" type="sibTrans" cxnId="{F4EBCE11-79F9-4EE9-B114-5886910E7098}">
      <dgm:prSet/>
      <dgm:spPr/>
      <dgm:t>
        <a:bodyPr/>
        <a:lstStyle/>
        <a:p>
          <a:endParaRPr lang="en-US"/>
        </a:p>
      </dgm:t>
    </dgm:pt>
    <dgm:pt modelId="{6C67AF55-7ED5-48A1-A902-7644A58A6127}">
      <dgm:prSet phldrT="[Text]" custT="1"/>
      <dgm:spPr>
        <a:solidFill>
          <a:srgbClr val="BC8FDD"/>
        </a:solidFill>
      </dgm:spPr>
      <dgm:t>
        <a:bodyPr/>
        <a:lstStyle/>
        <a:p>
          <a:r>
            <a:rPr lang="en-US" sz="1800" dirty="0">
              <a:solidFill>
                <a:schemeClr val="tx1"/>
              </a:solidFill>
            </a:rPr>
            <a:t>Personality and disposition</a:t>
          </a:r>
        </a:p>
      </dgm:t>
    </dgm:pt>
    <dgm:pt modelId="{B0126370-1D70-4E6D-9707-07A0DA08016A}" type="parTrans" cxnId="{599C6D95-A9FE-4EA8-8EE3-D9B986793781}">
      <dgm:prSet/>
      <dgm:spPr/>
      <dgm:t>
        <a:bodyPr/>
        <a:lstStyle/>
        <a:p>
          <a:endParaRPr lang="en-US"/>
        </a:p>
      </dgm:t>
    </dgm:pt>
    <dgm:pt modelId="{5A2184C1-FAB2-4867-A921-78D466B9288C}" type="sibTrans" cxnId="{599C6D95-A9FE-4EA8-8EE3-D9B986793781}">
      <dgm:prSet/>
      <dgm:spPr/>
      <dgm:t>
        <a:bodyPr/>
        <a:lstStyle/>
        <a:p>
          <a:endParaRPr lang="en-US"/>
        </a:p>
      </dgm:t>
    </dgm:pt>
    <dgm:pt modelId="{D17DC36E-433F-474F-8855-B4DD28096BBC}">
      <dgm:prSet phldrT="[Text]" custT="1"/>
      <dgm:spPr/>
      <dgm:t>
        <a:bodyPr/>
        <a:lstStyle/>
        <a:p>
          <a:r>
            <a:rPr lang="en-US" sz="1800" dirty="0">
              <a:solidFill>
                <a:schemeClr val="tx1"/>
              </a:solidFill>
            </a:rPr>
            <a:t>Sensation and perception</a:t>
          </a:r>
        </a:p>
      </dgm:t>
    </dgm:pt>
    <dgm:pt modelId="{7721E506-A33A-4861-B36F-C7B35794C8C6}" type="parTrans" cxnId="{2EC7EFD6-9101-43E5-874C-33C410C40055}">
      <dgm:prSet/>
      <dgm:spPr/>
      <dgm:t>
        <a:bodyPr/>
        <a:lstStyle/>
        <a:p>
          <a:endParaRPr lang="en-US"/>
        </a:p>
      </dgm:t>
    </dgm:pt>
    <dgm:pt modelId="{053A0BAC-9358-4D24-AC74-3096DFC60D74}" type="sibTrans" cxnId="{2EC7EFD6-9101-43E5-874C-33C410C40055}">
      <dgm:prSet/>
      <dgm:spPr/>
      <dgm:t>
        <a:bodyPr/>
        <a:lstStyle/>
        <a:p>
          <a:endParaRPr lang="en-US"/>
        </a:p>
      </dgm:t>
    </dgm:pt>
    <dgm:pt modelId="{4231FD4F-2F86-40F3-9916-5FDC2D843081}">
      <dgm:prSet phldrT="[Text]" custT="1"/>
      <dgm:spPr>
        <a:solidFill>
          <a:srgbClr val="FFFF66"/>
        </a:solidFill>
      </dgm:spPr>
      <dgm:t>
        <a:bodyPr/>
        <a:lstStyle/>
        <a:p>
          <a:r>
            <a:rPr lang="en-US" sz="1800" dirty="0">
              <a:solidFill>
                <a:schemeClr val="tx1"/>
              </a:solidFill>
            </a:rPr>
            <a:t>Cognition,</a:t>
          </a:r>
          <a:br>
            <a:rPr lang="en-US" sz="1800" dirty="0">
              <a:solidFill>
                <a:schemeClr val="tx1"/>
              </a:solidFill>
            </a:rPr>
          </a:br>
          <a:r>
            <a:rPr lang="en-US" sz="1800" dirty="0">
              <a:solidFill>
                <a:schemeClr val="tx1"/>
              </a:solidFill>
            </a:rPr>
            <a:t>Intelligence</a:t>
          </a:r>
        </a:p>
      </dgm:t>
    </dgm:pt>
    <dgm:pt modelId="{E909140D-4D99-42D2-9E90-8B81476B42BA}" type="parTrans" cxnId="{E6A8A254-34FA-4DF2-A4E0-F69151F01F75}">
      <dgm:prSet/>
      <dgm:spPr/>
      <dgm:t>
        <a:bodyPr/>
        <a:lstStyle/>
        <a:p>
          <a:endParaRPr lang="en-US"/>
        </a:p>
      </dgm:t>
    </dgm:pt>
    <dgm:pt modelId="{14D45FDC-04EC-4882-B135-E3BA2147B3D9}" type="sibTrans" cxnId="{E6A8A254-34FA-4DF2-A4E0-F69151F01F75}">
      <dgm:prSet/>
      <dgm:spPr/>
      <dgm:t>
        <a:bodyPr/>
        <a:lstStyle/>
        <a:p>
          <a:endParaRPr lang="en-US"/>
        </a:p>
      </dgm:t>
    </dgm:pt>
    <dgm:pt modelId="{02D38B86-BA8C-464D-A383-865A4179EE9A}">
      <dgm:prSet phldrT="[Text]" custT="1"/>
      <dgm:spPr/>
      <dgm:t>
        <a:bodyPr/>
        <a:lstStyle/>
        <a:p>
          <a:r>
            <a:rPr lang="en-US" sz="1800" dirty="0">
              <a:solidFill>
                <a:schemeClr val="tx1"/>
              </a:solidFill>
            </a:rPr>
            <a:t>Pathology and disorders</a:t>
          </a:r>
        </a:p>
      </dgm:t>
    </dgm:pt>
    <dgm:pt modelId="{FF6887DE-8A91-48A9-B1D0-1E20A7967338}" type="sibTrans" cxnId="{E1A90150-BB6D-4AC2-9AD0-3FFF8D4DB45E}">
      <dgm:prSet/>
      <dgm:spPr/>
      <dgm:t>
        <a:bodyPr/>
        <a:lstStyle/>
        <a:p>
          <a:endParaRPr lang="en-US"/>
        </a:p>
      </dgm:t>
    </dgm:pt>
    <dgm:pt modelId="{86153F84-7DCE-458C-A882-A9C70CFF54F2}" type="parTrans" cxnId="{E1A90150-BB6D-4AC2-9AD0-3FFF8D4DB45E}">
      <dgm:prSet/>
      <dgm:spPr/>
      <dgm:t>
        <a:bodyPr/>
        <a:lstStyle/>
        <a:p>
          <a:endParaRPr lang="en-US"/>
        </a:p>
      </dgm:t>
    </dgm:pt>
    <dgm:pt modelId="{E6AFF11B-C818-4756-AAC0-E0AAFB10A8BD}">
      <dgm:prSet phldrT="[Text]" custT="1"/>
      <dgm:spPr/>
      <dgm:t>
        <a:bodyPr/>
        <a:lstStyle/>
        <a:p>
          <a:r>
            <a:rPr lang="en-US" sz="1800" dirty="0">
              <a:solidFill>
                <a:schemeClr val="tx1"/>
              </a:solidFill>
            </a:rPr>
            <a:t>Learning</a:t>
          </a:r>
        </a:p>
      </dgm:t>
    </dgm:pt>
    <dgm:pt modelId="{32C2A7E1-4B58-4287-A962-CB731D9E40FC}" type="parTrans" cxnId="{3DD21654-64D1-43A6-BF30-F31EF951C6DE}">
      <dgm:prSet/>
      <dgm:spPr/>
      <dgm:t>
        <a:bodyPr/>
        <a:lstStyle/>
        <a:p>
          <a:endParaRPr lang="en-US"/>
        </a:p>
      </dgm:t>
    </dgm:pt>
    <dgm:pt modelId="{3BDD7795-DBEF-48C3-9AF7-56FA0D1EEA29}" type="sibTrans" cxnId="{3DD21654-64D1-43A6-BF30-F31EF951C6DE}">
      <dgm:prSet/>
      <dgm:spPr/>
      <dgm:t>
        <a:bodyPr/>
        <a:lstStyle/>
        <a:p>
          <a:endParaRPr lang="en-US"/>
        </a:p>
      </dgm:t>
    </dgm:pt>
    <dgm:pt modelId="{5CFA1DCE-A140-45DB-9470-5D39AF9EDE5D}" type="pres">
      <dgm:prSet presAssocID="{A2CF8F8F-CE11-45DA-B47B-AB63AEA0DBAB}" presName="cycle" presStyleCnt="0">
        <dgm:presLayoutVars>
          <dgm:chMax val="1"/>
          <dgm:dir/>
          <dgm:animLvl val="ctr"/>
          <dgm:resizeHandles val="exact"/>
        </dgm:presLayoutVars>
      </dgm:prSet>
      <dgm:spPr/>
    </dgm:pt>
    <dgm:pt modelId="{E1F83CD3-654B-498C-BF2E-4DEFFE136544}" type="pres">
      <dgm:prSet presAssocID="{534550C7-1112-4AD0-8D17-3EB81FB8562D}" presName="centerShape" presStyleLbl="node0" presStyleIdx="0" presStyleCnt="1" custScaleX="125616" custScaleY="118733"/>
      <dgm:spPr/>
    </dgm:pt>
    <dgm:pt modelId="{C58087BD-CB7D-4CF3-9F1A-4AEC4DBEC7A7}" type="pres">
      <dgm:prSet presAssocID="{B0B02D2B-7E40-4C30-9493-DA07BB394546}" presName="Name9" presStyleLbl="parChTrans1D2" presStyleIdx="0" presStyleCnt="6"/>
      <dgm:spPr/>
    </dgm:pt>
    <dgm:pt modelId="{689AAA43-7583-43A2-A60A-B185A296C60F}" type="pres">
      <dgm:prSet presAssocID="{B0B02D2B-7E40-4C30-9493-DA07BB394546}" presName="connTx" presStyleLbl="parChTrans1D2" presStyleIdx="0" presStyleCnt="6"/>
      <dgm:spPr/>
    </dgm:pt>
    <dgm:pt modelId="{6F3CAAAF-DFA6-41FD-880F-0AC675F01250}" type="pres">
      <dgm:prSet presAssocID="{E071004A-86AD-4A72-A34B-4E726E0D11D8}" presName="node" presStyleLbl="node1" presStyleIdx="0" presStyleCnt="6">
        <dgm:presLayoutVars>
          <dgm:bulletEnabled val="1"/>
        </dgm:presLayoutVars>
      </dgm:prSet>
      <dgm:spPr/>
    </dgm:pt>
    <dgm:pt modelId="{71E3B7C3-56CC-418D-82BF-3E10ECD23BC9}" type="pres">
      <dgm:prSet presAssocID="{32C2A7E1-4B58-4287-A962-CB731D9E40FC}" presName="Name9" presStyleLbl="parChTrans1D2" presStyleIdx="1" presStyleCnt="6"/>
      <dgm:spPr/>
    </dgm:pt>
    <dgm:pt modelId="{15DEB548-C034-47D5-A7C6-4AAD2E5DA9DC}" type="pres">
      <dgm:prSet presAssocID="{32C2A7E1-4B58-4287-A962-CB731D9E40FC}" presName="connTx" presStyleLbl="parChTrans1D2" presStyleIdx="1" presStyleCnt="6"/>
      <dgm:spPr/>
    </dgm:pt>
    <dgm:pt modelId="{8F895097-0E7B-49CA-8824-F02D89CBB389}" type="pres">
      <dgm:prSet presAssocID="{E6AFF11B-C818-4756-AAC0-E0AAFB10A8BD}" presName="node" presStyleLbl="node1" presStyleIdx="1" presStyleCnt="6">
        <dgm:presLayoutVars>
          <dgm:bulletEnabled val="1"/>
        </dgm:presLayoutVars>
      </dgm:prSet>
      <dgm:spPr/>
    </dgm:pt>
    <dgm:pt modelId="{D6BD2E91-50C6-41C8-B6AE-B867826C8C6D}" type="pres">
      <dgm:prSet presAssocID="{86153F84-7DCE-458C-A882-A9C70CFF54F2}" presName="Name9" presStyleLbl="parChTrans1D2" presStyleIdx="2" presStyleCnt="6"/>
      <dgm:spPr/>
    </dgm:pt>
    <dgm:pt modelId="{6D84F1D7-72C4-4F51-B0EF-5F85FF93EDFF}" type="pres">
      <dgm:prSet presAssocID="{86153F84-7DCE-458C-A882-A9C70CFF54F2}" presName="connTx" presStyleLbl="parChTrans1D2" presStyleIdx="2" presStyleCnt="6"/>
      <dgm:spPr/>
    </dgm:pt>
    <dgm:pt modelId="{BD652901-D9FF-4FFB-9FF8-65FCD7D4725E}" type="pres">
      <dgm:prSet presAssocID="{02D38B86-BA8C-464D-A383-865A4179EE9A}" presName="node" presStyleLbl="node1" presStyleIdx="2" presStyleCnt="6">
        <dgm:presLayoutVars>
          <dgm:bulletEnabled val="1"/>
        </dgm:presLayoutVars>
      </dgm:prSet>
      <dgm:spPr/>
    </dgm:pt>
    <dgm:pt modelId="{466F6EBA-39F9-4A22-80A7-D1CF7AE0528F}" type="pres">
      <dgm:prSet presAssocID="{B0126370-1D70-4E6D-9707-07A0DA08016A}" presName="Name9" presStyleLbl="parChTrans1D2" presStyleIdx="3" presStyleCnt="6"/>
      <dgm:spPr/>
    </dgm:pt>
    <dgm:pt modelId="{846B57F8-0934-4B19-940B-1291A3D392D8}" type="pres">
      <dgm:prSet presAssocID="{B0126370-1D70-4E6D-9707-07A0DA08016A}" presName="connTx" presStyleLbl="parChTrans1D2" presStyleIdx="3" presStyleCnt="6"/>
      <dgm:spPr/>
    </dgm:pt>
    <dgm:pt modelId="{B86BF6BC-68BD-43D0-9ABF-BD4FD2180822}" type="pres">
      <dgm:prSet presAssocID="{6C67AF55-7ED5-48A1-A902-7644A58A6127}" presName="node" presStyleLbl="node1" presStyleIdx="3" presStyleCnt="6">
        <dgm:presLayoutVars>
          <dgm:bulletEnabled val="1"/>
        </dgm:presLayoutVars>
      </dgm:prSet>
      <dgm:spPr/>
    </dgm:pt>
    <dgm:pt modelId="{F6868EA8-AB7A-4CD6-B8C0-C165F09FC417}" type="pres">
      <dgm:prSet presAssocID="{7721E506-A33A-4861-B36F-C7B35794C8C6}" presName="Name9" presStyleLbl="parChTrans1D2" presStyleIdx="4" presStyleCnt="6"/>
      <dgm:spPr/>
    </dgm:pt>
    <dgm:pt modelId="{77826F7C-3A9A-496F-B92D-C306B01CF7C2}" type="pres">
      <dgm:prSet presAssocID="{7721E506-A33A-4861-B36F-C7B35794C8C6}" presName="connTx" presStyleLbl="parChTrans1D2" presStyleIdx="4" presStyleCnt="6"/>
      <dgm:spPr/>
    </dgm:pt>
    <dgm:pt modelId="{2BBA1A48-606F-4802-9C56-008DD5F6AB20}" type="pres">
      <dgm:prSet presAssocID="{D17DC36E-433F-474F-8855-B4DD28096BBC}" presName="node" presStyleLbl="node1" presStyleIdx="4" presStyleCnt="6">
        <dgm:presLayoutVars>
          <dgm:bulletEnabled val="1"/>
        </dgm:presLayoutVars>
      </dgm:prSet>
      <dgm:spPr/>
    </dgm:pt>
    <dgm:pt modelId="{90C4C497-F276-440A-B7D3-C3F1CDD25023}" type="pres">
      <dgm:prSet presAssocID="{E909140D-4D99-42D2-9E90-8B81476B42BA}" presName="Name9" presStyleLbl="parChTrans1D2" presStyleIdx="5" presStyleCnt="6"/>
      <dgm:spPr/>
    </dgm:pt>
    <dgm:pt modelId="{3E6829B6-B6BC-4A16-B801-D121553A698F}" type="pres">
      <dgm:prSet presAssocID="{E909140D-4D99-42D2-9E90-8B81476B42BA}" presName="connTx" presStyleLbl="parChTrans1D2" presStyleIdx="5" presStyleCnt="6"/>
      <dgm:spPr/>
    </dgm:pt>
    <dgm:pt modelId="{D8EFE15F-1E30-48A5-9CDB-128DE412EBCF}" type="pres">
      <dgm:prSet presAssocID="{4231FD4F-2F86-40F3-9916-5FDC2D843081}" presName="node" presStyleLbl="node1" presStyleIdx="5" presStyleCnt="6">
        <dgm:presLayoutVars>
          <dgm:bulletEnabled val="1"/>
        </dgm:presLayoutVars>
      </dgm:prSet>
      <dgm:spPr/>
    </dgm:pt>
  </dgm:ptLst>
  <dgm:cxnLst>
    <dgm:cxn modelId="{2FE6729D-B5A5-496D-AD52-6FB67C083656}" type="presOf" srcId="{B0B02D2B-7E40-4C30-9493-DA07BB394546}" destId="{C58087BD-CB7D-4CF3-9F1A-4AEC4DBEC7A7}" srcOrd="0" destOrd="0" presId="urn:microsoft.com/office/officeart/2005/8/layout/radial1"/>
    <dgm:cxn modelId="{183CD94E-4C55-44D6-B9D8-2F49D68F1F07}" type="presOf" srcId="{B0126370-1D70-4E6D-9707-07A0DA08016A}" destId="{466F6EBA-39F9-4A22-80A7-D1CF7AE0528F}" srcOrd="0" destOrd="0" presId="urn:microsoft.com/office/officeart/2005/8/layout/radial1"/>
    <dgm:cxn modelId="{9D9999EB-6872-4FA7-A545-9BE3EAC20653}" type="presOf" srcId="{86153F84-7DCE-458C-A882-A9C70CFF54F2}" destId="{6D84F1D7-72C4-4F51-B0EF-5F85FF93EDFF}" srcOrd="1" destOrd="0" presId="urn:microsoft.com/office/officeart/2005/8/layout/radial1"/>
    <dgm:cxn modelId="{80886ADF-4405-4F1F-95DA-D46CEAAD812E}" type="presOf" srcId="{7721E506-A33A-4861-B36F-C7B35794C8C6}" destId="{77826F7C-3A9A-496F-B92D-C306B01CF7C2}" srcOrd="1" destOrd="0" presId="urn:microsoft.com/office/officeart/2005/8/layout/radial1"/>
    <dgm:cxn modelId="{3DD21654-64D1-43A6-BF30-F31EF951C6DE}" srcId="{534550C7-1112-4AD0-8D17-3EB81FB8562D}" destId="{E6AFF11B-C818-4756-AAC0-E0AAFB10A8BD}" srcOrd="1" destOrd="0" parTransId="{32C2A7E1-4B58-4287-A962-CB731D9E40FC}" sibTransId="{3BDD7795-DBEF-48C3-9AF7-56FA0D1EEA29}"/>
    <dgm:cxn modelId="{599C6D95-A9FE-4EA8-8EE3-D9B986793781}" srcId="{534550C7-1112-4AD0-8D17-3EB81FB8562D}" destId="{6C67AF55-7ED5-48A1-A902-7644A58A6127}" srcOrd="3" destOrd="0" parTransId="{B0126370-1D70-4E6D-9707-07A0DA08016A}" sibTransId="{5A2184C1-FAB2-4867-A921-78D466B9288C}"/>
    <dgm:cxn modelId="{37F465D8-E91B-4D6D-A3D6-916CFF87B5AF}" type="presOf" srcId="{4231FD4F-2F86-40F3-9916-5FDC2D843081}" destId="{D8EFE15F-1E30-48A5-9CDB-128DE412EBCF}" srcOrd="0" destOrd="0" presId="urn:microsoft.com/office/officeart/2005/8/layout/radial1"/>
    <dgm:cxn modelId="{72A8E7AF-CF68-46DC-A6FA-3C2F33B636C4}" srcId="{A2CF8F8F-CE11-45DA-B47B-AB63AEA0DBAB}" destId="{534550C7-1112-4AD0-8D17-3EB81FB8562D}" srcOrd="0" destOrd="0" parTransId="{A9E7786F-17ED-4FB6-8009-AACA6A6D65C2}" sibTransId="{46C88BF8-DEED-45F1-97C9-6EC4897EE338}"/>
    <dgm:cxn modelId="{F4EE29F4-4AA1-421A-A6BA-F03E7E28ABA5}" type="presOf" srcId="{E909140D-4D99-42D2-9E90-8B81476B42BA}" destId="{3E6829B6-B6BC-4A16-B801-D121553A698F}" srcOrd="1" destOrd="0" presId="urn:microsoft.com/office/officeart/2005/8/layout/radial1"/>
    <dgm:cxn modelId="{AAF0DBA2-1EDB-4F1F-BDA5-7F6A1FAA7B86}" type="presOf" srcId="{32C2A7E1-4B58-4287-A962-CB731D9E40FC}" destId="{15DEB548-C034-47D5-A7C6-4AAD2E5DA9DC}" srcOrd="1" destOrd="0" presId="urn:microsoft.com/office/officeart/2005/8/layout/radial1"/>
    <dgm:cxn modelId="{EAAD0C1C-130F-4905-B8C7-2401FC9C6F11}" type="presOf" srcId="{32C2A7E1-4B58-4287-A962-CB731D9E40FC}" destId="{71E3B7C3-56CC-418D-82BF-3E10ECD23BC9}" srcOrd="0" destOrd="0" presId="urn:microsoft.com/office/officeart/2005/8/layout/radial1"/>
    <dgm:cxn modelId="{93AECDE9-0DF8-4B80-8866-102217409114}" type="presOf" srcId="{D17DC36E-433F-474F-8855-B4DD28096BBC}" destId="{2BBA1A48-606F-4802-9C56-008DD5F6AB20}" srcOrd="0" destOrd="0" presId="urn:microsoft.com/office/officeart/2005/8/layout/radial1"/>
    <dgm:cxn modelId="{F4EBCE11-79F9-4EE9-B114-5886910E7098}" srcId="{534550C7-1112-4AD0-8D17-3EB81FB8562D}" destId="{E071004A-86AD-4A72-A34B-4E726E0D11D8}" srcOrd="0" destOrd="0" parTransId="{B0B02D2B-7E40-4C30-9493-DA07BB394546}" sibTransId="{B969694B-7AD4-481F-8C8C-4C149B502586}"/>
    <dgm:cxn modelId="{2EC7EFD6-9101-43E5-874C-33C410C40055}" srcId="{534550C7-1112-4AD0-8D17-3EB81FB8562D}" destId="{D17DC36E-433F-474F-8855-B4DD28096BBC}" srcOrd="4" destOrd="0" parTransId="{7721E506-A33A-4861-B36F-C7B35794C8C6}" sibTransId="{053A0BAC-9358-4D24-AC74-3096DFC60D74}"/>
    <dgm:cxn modelId="{5C533221-33EE-4693-9F30-C11501E4284F}" type="presOf" srcId="{B0126370-1D70-4E6D-9707-07A0DA08016A}" destId="{846B57F8-0934-4B19-940B-1291A3D392D8}" srcOrd="1" destOrd="0" presId="urn:microsoft.com/office/officeart/2005/8/layout/radial1"/>
    <dgm:cxn modelId="{10B739B9-82AD-4EC1-9672-3351867ABBD5}" type="presOf" srcId="{B0B02D2B-7E40-4C30-9493-DA07BB394546}" destId="{689AAA43-7583-43A2-A60A-B185A296C60F}" srcOrd="1" destOrd="0" presId="urn:microsoft.com/office/officeart/2005/8/layout/radial1"/>
    <dgm:cxn modelId="{03432A3C-0819-49DB-9317-6CB776C118D4}" type="presOf" srcId="{86153F84-7DCE-458C-A882-A9C70CFF54F2}" destId="{D6BD2E91-50C6-41C8-B6AE-B867826C8C6D}" srcOrd="0" destOrd="0" presId="urn:microsoft.com/office/officeart/2005/8/layout/radial1"/>
    <dgm:cxn modelId="{AB35A236-5487-41BA-921F-87068DF0F472}" type="presOf" srcId="{E6AFF11B-C818-4756-AAC0-E0AAFB10A8BD}" destId="{8F895097-0E7B-49CA-8824-F02D89CBB389}" srcOrd="0" destOrd="0" presId="urn:microsoft.com/office/officeart/2005/8/layout/radial1"/>
    <dgm:cxn modelId="{E6873498-4520-46EB-92CD-5A6B0C680E09}" type="presOf" srcId="{E071004A-86AD-4A72-A34B-4E726E0D11D8}" destId="{6F3CAAAF-DFA6-41FD-880F-0AC675F01250}" srcOrd="0" destOrd="0" presId="urn:microsoft.com/office/officeart/2005/8/layout/radial1"/>
    <dgm:cxn modelId="{FAD1FE3D-D363-434E-A303-8D5ABD0D175C}" type="presOf" srcId="{7721E506-A33A-4861-B36F-C7B35794C8C6}" destId="{F6868EA8-AB7A-4CD6-B8C0-C165F09FC417}" srcOrd="0" destOrd="0" presId="urn:microsoft.com/office/officeart/2005/8/layout/radial1"/>
    <dgm:cxn modelId="{E1A90150-BB6D-4AC2-9AD0-3FFF8D4DB45E}" srcId="{534550C7-1112-4AD0-8D17-3EB81FB8562D}" destId="{02D38B86-BA8C-464D-A383-865A4179EE9A}" srcOrd="2" destOrd="0" parTransId="{86153F84-7DCE-458C-A882-A9C70CFF54F2}" sibTransId="{FF6887DE-8A91-48A9-B1D0-1E20A7967338}"/>
    <dgm:cxn modelId="{B9F7EFB8-66A4-4277-8EFE-AB6D988C9112}" type="presOf" srcId="{02D38B86-BA8C-464D-A383-865A4179EE9A}" destId="{BD652901-D9FF-4FFB-9FF8-65FCD7D4725E}" srcOrd="0" destOrd="0" presId="urn:microsoft.com/office/officeart/2005/8/layout/radial1"/>
    <dgm:cxn modelId="{25056245-C61D-40CF-BC29-89007678D03A}" type="presOf" srcId="{A2CF8F8F-CE11-45DA-B47B-AB63AEA0DBAB}" destId="{5CFA1DCE-A140-45DB-9470-5D39AF9EDE5D}" srcOrd="0" destOrd="0" presId="urn:microsoft.com/office/officeart/2005/8/layout/radial1"/>
    <dgm:cxn modelId="{0FE8DDF7-8A9B-48F3-856E-62D8F0AE01E1}" type="presOf" srcId="{534550C7-1112-4AD0-8D17-3EB81FB8562D}" destId="{E1F83CD3-654B-498C-BF2E-4DEFFE136544}" srcOrd="0" destOrd="0" presId="urn:microsoft.com/office/officeart/2005/8/layout/radial1"/>
    <dgm:cxn modelId="{7BF74E5E-4FFA-4AA1-BB5A-687524D28A99}" type="presOf" srcId="{E909140D-4D99-42D2-9E90-8B81476B42BA}" destId="{90C4C497-F276-440A-B7D3-C3F1CDD25023}" srcOrd="0" destOrd="0" presId="urn:microsoft.com/office/officeart/2005/8/layout/radial1"/>
    <dgm:cxn modelId="{1F2D2944-705A-4C6D-A1FC-42130F419856}" type="presOf" srcId="{6C67AF55-7ED5-48A1-A902-7644A58A6127}" destId="{B86BF6BC-68BD-43D0-9ABF-BD4FD2180822}" srcOrd="0" destOrd="0" presId="urn:microsoft.com/office/officeart/2005/8/layout/radial1"/>
    <dgm:cxn modelId="{E6A8A254-34FA-4DF2-A4E0-F69151F01F75}" srcId="{534550C7-1112-4AD0-8D17-3EB81FB8562D}" destId="{4231FD4F-2F86-40F3-9916-5FDC2D843081}" srcOrd="5" destOrd="0" parTransId="{E909140D-4D99-42D2-9E90-8B81476B42BA}" sibTransId="{14D45FDC-04EC-4882-B135-E3BA2147B3D9}"/>
    <dgm:cxn modelId="{35B872EA-9DAA-4B4F-8A9C-03C2043635A4}" type="presParOf" srcId="{5CFA1DCE-A140-45DB-9470-5D39AF9EDE5D}" destId="{E1F83CD3-654B-498C-BF2E-4DEFFE136544}" srcOrd="0" destOrd="0" presId="urn:microsoft.com/office/officeart/2005/8/layout/radial1"/>
    <dgm:cxn modelId="{134B0E02-7D3E-490A-B97D-DCFF158E28A4}" type="presParOf" srcId="{5CFA1DCE-A140-45DB-9470-5D39AF9EDE5D}" destId="{C58087BD-CB7D-4CF3-9F1A-4AEC4DBEC7A7}" srcOrd="1" destOrd="0" presId="urn:microsoft.com/office/officeart/2005/8/layout/radial1"/>
    <dgm:cxn modelId="{4360CE11-0543-4138-B3D7-1DCA44F28225}" type="presParOf" srcId="{C58087BD-CB7D-4CF3-9F1A-4AEC4DBEC7A7}" destId="{689AAA43-7583-43A2-A60A-B185A296C60F}" srcOrd="0" destOrd="0" presId="urn:microsoft.com/office/officeart/2005/8/layout/radial1"/>
    <dgm:cxn modelId="{8068F18F-2EE5-4511-8A81-914F7236F0AB}" type="presParOf" srcId="{5CFA1DCE-A140-45DB-9470-5D39AF9EDE5D}" destId="{6F3CAAAF-DFA6-41FD-880F-0AC675F01250}" srcOrd="2" destOrd="0" presId="urn:microsoft.com/office/officeart/2005/8/layout/radial1"/>
    <dgm:cxn modelId="{7CF952EC-2A4D-412F-94B7-87FF9239EBA6}" type="presParOf" srcId="{5CFA1DCE-A140-45DB-9470-5D39AF9EDE5D}" destId="{71E3B7C3-56CC-418D-82BF-3E10ECD23BC9}" srcOrd="3" destOrd="0" presId="urn:microsoft.com/office/officeart/2005/8/layout/radial1"/>
    <dgm:cxn modelId="{BF8501E1-DE90-4844-AA10-8BE075B6F633}" type="presParOf" srcId="{71E3B7C3-56CC-418D-82BF-3E10ECD23BC9}" destId="{15DEB548-C034-47D5-A7C6-4AAD2E5DA9DC}" srcOrd="0" destOrd="0" presId="urn:microsoft.com/office/officeart/2005/8/layout/radial1"/>
    <dgm:cxn modelId="{A656302F-321E-4425-B1D9-738BF736227F}" type="presParOf" srcId="{5CFA1DCE-A140-45DB-9470-5D39AF9EDE5D}" destId="{8F895097-0E7B-49CA-8824-F02D89CBB389}" srcOrd="4" destOrd="0" presId="urn:microsoft.com/office/officeart/2005/8/layout/radial1"/>
    <dgm:cxn modelId="{8A381641-7538-415D-9399-191918899DB4}" type="presParOf" srcId="{5CFA1DCE-A140-45DB-9470-5D39AF9EDE5D}" destId="{D6BD2E91-50C6-41C8-B6AE-B867826C8C6D}" srcOrd="5" destOrd="0" presId="urn:microsoft.com/office/officeart/2005/8/layout/radial1"/>
    <dgm:cxn modelId="{8873E08C-85ED-44D0-99BF-1D65BF197DF6}" type="presParOf" srcId="{D6BD2E91-50C6-41C8-B6AE-B867826C8C6D}" destId="{6D84F1D7-72C4-4F51-B0EF-5F85FF93EDFF}" srcOrd="0" destOrd="0" presId="urn:microsoft.com/office/officeart/2005/8/layout/radial1"/>
    <dgm:cxn modelId="{415B257E-3838-490A-8921-FED578D517AA}" type="presParOf" srcId="{5CFA1DCE-A140-45DB-9470-5D39AF9EDE5D}" destId="{BD652901-D9FF-4FFB-9FF8-65FCD7D4725E}" srcOrd="6" destOrd="0" presId="urn:microsoft.com/office/officeart/2005/8/layout/radial1"/>
    <dgm:cxn modelId="{B453F803-0F3E-4272-BE51-B5361E60B794}" type="presParOf" srcId="{5CFA1DCE-A140-45DB-9470-5D39AF9EDE5D}" destId="{466F6EBA-39F9-4A22-80A7-D1CF7AE0528F}" srcOrd="7" destOrd="0" presId="urn:microsoft.com/office/officeart/2005/8/layout/radial1"/>
    <dgm:cxn modelId="{F38F3730-3C4A-43A7-A666-47C0B3B484F2}" type="presParOf" srcId="{466F6EBA-39F9-4A22-80A7-D1CF7AE0528F}" destId="{846B57F8-0934-4B19-940B-1291A3D392D8}" srcOrd="0" destOrd="0" presId="urn:microsoft.com/office/officeart/2005/8/layout/radial1"/>
    <dgm:cxn modelId="{F0C9BF74-CA16-4F1D-A3A0-B4B01EACC699}" type="presParOf" srcId="{5CFA1DCE-A140-45DB-9470-5D39AF9EDE5D}" destId="{B86BF6BC-68BD-43D0-9ABF-BD4FD2180822}" srcOrd="8" destOrd="0" presId="urn:microsoft.com/office/officeart/2005/8/layout/radial1"/>
    <dgm:cxn modelId="{B4481C73-FC1F-468C-9A94-5DF38AE57979}" type="presParOf" srcId="{5CFA1DCE-A140-45DB-9470-5D39AF9EDE5D}" destId="{F6868EA8-AB7A-4CD6-B8C0-C165F09FC417}" srcOrd="9" destOrd="0" presId="urn:microsoft.com/office/officeart/2005/8/layout/radial1"/>
    <dgm:cxn modelId="{2DD5EE75-34AD-4BCD-9983-E183A763A26B}" type="presParOf" srcId="{F6868EA8-AB7A-4CD6-B8C0-C165F09FC417}" destId="{77826F7C-3A9A-496F-B92D-C306B01CF7C2}" srcOrd="0" destOrd="0" presId="urn:microsoft.com/office/officeart/2005/8/layout/radial1"/>
    <dgm:cxn modelId="{5FAE5E1B-416F-47C5-84B1-E6EF8F8A7086}" type="presParOf" srcId="{5CFA1DCE-A140-45DB-9470-5D39AF9EDE5D}" destId="{2BBA1A48-606F-4802-9C56-008DD5F6AB20}" srcOrd="10" destOrd="0" presId="urn:microsoft.com/office/officeart/2005/8/layout/radial1"/>
    <dgm:cxn modelId="{EE9159FC-EFEF-4CF7-A166-137CF2982873}" type="presParOf" srcId="{5CFA1DCE-A140-45DB-9470-5D39AF9EDE5D}" destId="{90C4C497-F276-440A-B7D3-C3F1CDD25023}" srcOrd="11" destOrd="0" presId="urn:microsoft.com/office/officeart/2005/8/layout/radial1"/>
    <dgm:cxn modelId="{940AA9B1-B9A1-40F0-A596-AD96DADA3A70}" type="presParOf" srcId="{90C4C497-F276-440A-B7D3-C3F1CDD25023}" destId="{3E6829B6-B6BC-4A16-B801-D121553A698F}" srcOrd="0" destOrd="0" presId="urn:microsoft.com/office/officeart/2005/8/layout/radial1"/>
    <dgm:cxn modelId="{6FE3BE6D-11C1-4CCE-8173-473E9925E2CC}" type="presParOf" srcId="{5CFA1DCE-A140-45DB-9470-5D39AF9EDE5D}" destId="{D8EFE15F-1E30-48A5-9CDB-128DE412EBCF}"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83CD3-654B-498C-BF2E-4DEFFE136544}">
      <dsp:nvSpPr>
        <dsp:cNvPr id="0" name=""/>
        <dsp:cNvSpPr/>
      </dsp:nvSpPr>
      <dsp:spPr>
        <a:xfrm>
          <a:off x="3157885" y="1896832"/>
          <a:ext cx="1948997" cy="18422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Memory</a:t>
          </a:r>
        </a:p>
      </dsp:txBody>
      <dsp:txXfrm>
        <a:off x="3443309" y="2166616"/>
        <a:ext cx="1378149" cy="1302635"/>
      </dsp:txXfrm>
    </dsp:sp>
    <dsp:sp modelId="{C58087BD-CB7D-4CF3-9F1A-4AEC4DBEC7A7}">
      <dsp:nvSpPr>
        <dsp:cNvPr id="0" name=""/>
        <dsp:cNvSpPr/>
      </dsp:nvSpPr>
      <dsp:spPr>
        <a:xfrm rot="16200000">
          <a:off x="3970633" y="1718185"/>
          <a:ext cx="323502" cy="33791"/>
        </a:xfrm>
        <a:custGeom>
          <a:avLst/>
          <a:gdLst/>
          <a:ahLst/>
          <a:cxnLst/>
          <a:rect l="0" t="0" r="0" b="0"/>
          <a:pathLst>
            <a:path>
              <a:moveTo>
                <a:pt x="0" y="16895"/>
              </a:moveTo>
              <a:lnTo>
                <a:pt x="323502" y="16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96" y="1726993"/>
        <a:ext cx="16175" cy="16175"/>
      </dsp:txXfrm>
    </dsp:sp>
    <dsp:sp modelId="{6F3CAAAF-DFA6-41FD-880F-0AC675F01250}">
      <dsp:nvSpPr>
        <dsp:cNvPr id="0" name=""/>
        <dsp:cNvSpPr/>
      </dsp:nvSpPr>
      <dsp:spPr>
        <a:xfrm>
          <a:off x="3356608" y="21778"/>
          <a:ext cx="1551551" cy="15515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Identity</a:t>
          </a:r>
        </a:p>
      </dsp:txBody>
      <dsp:txXfrm>
        <a:off x="3583827" y="248997"/>
        <a:ext cx="1097113" cy="1097113"/>
      </dsp:txXfrm>
    </dsp:sp>
    <dsp:sp modelId="{71E3B7C3-56CC-418D-82BF-3E10ECD23BC9}">
      <dsp:nvSpPr>
        <dsp:cNvPr id="0" name=""/>
        <dsp:cNvSpPr/>
      </dsp:nvSpPr>
      <dsp:spPr>
        <a:xfrm rot="19800000">
          <a:off x="4944968" y="2249816"/>
          <a:ext cx="284321" cy="33791"/>
        </a:xfrm>
        <a:custGeom>
          <a:avLst/>
          <a:gdLst/>
          <a:ahLst/>
          <a:cxnLst/>
          <a:rect l="0" t="0" r="0" b="0"/>
          <a:pathLst>
            <a:path>
              <a:moveTo>
                <a:pt x="0" y="16895"/>
              </a:moveTo>
              <a:lnTo>
                <a:pt x="284321" y="16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20" y="2259604"/>
        <a:ext cx="14216" cy="14216"/>
      </dsp:txXfrm>
    </dsp:sp>
    <dsp:sp modelId="{8F895097-0E7B-49CA-8824-F02D89CBB389}">
      <dsp:nvSpPr>
        <dsp:cNvPr id="0" name=""/>
        <dsp:cNvSpPr/>
      </dsp:nvSpPr>
      <dsp:spPr>
        <a:xfrm>
          <a:off x="5106309" y="1031968"/>
          <a:ext cx="1551551" cy="155155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Learning</a:t>
          </a:r>
        </a:p>
      </dsp:txBody>
      <dsp:txXfrm>
        <a:off x="5333528" y="1259187"/>
        <a:ext cx="1097113" cy="1097113"/>
      </dsp:txXfrm>
    </dsp:sp>
    <dsp:sp modelId="{D6BD2E91-50C6-41C8-B6AE-B867826C8C6D}">
      <dsp:nvSpPr>
        <dsp:cNvPr id="0" name=""/>
        <dsp:cNvSpPr/>
      </dsp:nvSpPr>
      <dsp:spPr>
        <a:xfrm rot="1800000">
          <a:off x="4944968" y="3352260"/>
          <a:ext cx="284321" cy="33791"/>
        </a:xfrm>
        <a:custGeom>
          <a:avLst/>
          <a:gdLst/>
          <a:ahLst/>
          <a:cxnLst/>
          <a:rect l="0" t="0" r="0" b="0"/>
          <a:pathLst>
            <a:path>
              <a:moveTo>
                <a:pt x="0" y="16895"/>
              </a:moveTo>
              <a:lnTo>
                <a:pt x="284321" y="16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20" y="3362047"/>
        <a:ext cx="14216" cy="14216"/>
      </dsp:txXfrm>
    </dsp:sp>
    <dsp:sp modelId="{BD652901-D9FF-4FFB-9FF8-65FCD7D4725E}">
      <dsp:nvSpPr>
        <dsp:cNvPr id="0" name=""/>
        <dsp:cNvSpPr/>
      </dsp:nvSpPr>
      <dsp:spPr>
        <a:xfrm>
          <a:off x="5106309" y="3052348"/>
          <a:ext cx="1551551" cy="15515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Pathology and disorders</a:t>
          </a:r>
        </a:p>
      </dsp:txBody>
      <dsp:txXfrm>
        <a:off x="5333528" y="3279567"/>
        <a:ext cx="1097113" cy="1097113"/>
      </dsp:txXfrm>
    </dsp:sp>
    <dsp:sp modelId="{466F6EBA-39F9-4A22-80A7-D1CF7AE0528F}">
      <dsp:nvSpPr>
        <dsp:cNvPr id="0" name=""/>
        <dsp:cNvSpPr/>
      </dsp:nvSpPr>
      <dsp:spPr>
        <a:xfrm rot="5400000">
          <a:off x="3970633" y="3883891"/>
          <a:ext cx="323502" cy="33791"/>
        </a:xfrm>
        <a:custGeom>
          <a:avLst/>
          <a:gdLst/>
          <a:ahLst/>
          <a:cxnLst/>
          <a:rect l="0" t="0" r="0" b="0"/>
          <a:pathLst>
            <a:path>
              <a:moveTo>
                <a:pt x="0" y="16895"/>
              </a:moveTo>
              <a:lnTo>
                <a:pt x="323502" y="16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96" y="3892699"/>
        <a:ext cx="16175" cy="16175"/>
      </dsp:txXfrm>
    </dsp:sp>
    <dsp:sp modelId="{B86BF6BC-68BD-43D0-9ABF-BD4FD2180822}">
      <dsp:nvSpPr>
        <dsp:cNvPr id="0" name=""/>
        <dsp:cNvSpPr/>
      </dsp:nvSpPr>
      <dsp:spPr>
        <a:xfrm>
          <a:off x="3356608" y="4062538"/>
          <a:ext cx="1551551" cy="1551551"/>
        </a:xfrm>
        <a:prstGeom prst="ellipse">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Personality and disposition</a:t>
          </a:r>
        </a:p>
      </dsp:txBody>
      <dsp:txXfrm>
        <a:off x="3583827" y="4289757"/>
        <a:ext cx="1097113" cy="1097113"/>
      </dsp:txXfrm>
    </dsp:sp>
    <dsp:sp modelId="{F6868EA8-AB7A-4CD6-B8C0-C165F09FC417}">
      <dsp:nvSpPr>
        <dsp:cNvPr id="0" name=""/>
        <dsp:cNvSpPr/>
      </dsp:nvSpPr>
      <dsp:spPr>
        <a:xfrm rot="9000000">
          <a:off x="3035479" y="3352260"/>
          <a:ext cx="284321" cy="33791"/>
        </a:xfrm>
        <a:custGeom>
          <a:avLst/>
          <a:gdLst/>
          <a:ahLst/>
          <a:cxnLst/>
          <a:rect l="0" t="0" r="0" b="0"/>
          <a:pathLst>
            <a:path>
              <a:moveTo>
                <a:pt x="0" y="16895"/>
              </a:moveTo>
              <a:lnTo>
                <a:pt x="284321" y="16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70532" y="3362047"/>
        <a:ext cx="14216" cy="14216"/>
      </dsp:txXfrm>
    </dsp:sp>
    <dsp:sp modelId="{2BBA1A48-606F-4802-9C56-008DD5F6AB20}">
      <dsp:nvSpPr>
        <dsp:cNvPr id="0" name=""/>
        <dsp:cNvSpPr/>
      </dsp:nvSpPr>
      <dsp:spPr>
        <a:xfrm>
          <a:off x="1606908" y="3052348"/>
          <a:ext cx="1551551" cy="155155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Sensation and perception</a:t>
          </a:r>
        </a:p>
      </dsp:txBody>
      <dsp:txXfrm>
        <a:off x="1834127" y="3279567"/>
        <a:ext cx="1097113" cy="1097113"/>
      </dsp:txXfrm>
    </dsp:sp>
    <dsp:sp modelId="{90C4C497-F276-440A-B7D3-C3F1CDD25023}">
      <dsp:nvSpPr>
        <dsp:cNvPr id="0" name=""/>
        <dsp:cNvSpPr/>
      </dsp:nvSpPr>
      <dsp:spPr>
        <a:xfrm rot="12600000">
          <a:off x="3035479" y="2249816"/>
          <a:ext cx="284321" cy="33791"/>
        </a:xfrm>
        <a:custGeom>
          <a:avLst/>
          <a:gdLst/>
          <a:ahLst/>
          <a:cxnLst/>
          <a:rect l="0" t="0" r="0" b="0"/>
          <a:pathLst>
            <a:path>
              <a:moveTo>
                <a:pt x="0" y="16895"/>
              </a:moveTo>
              <a:lnTo>
                <a:pt x="284321" y="168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70532" y="2259604"/>
        <a:ext cx="14216" cy="14216"/>
      </dsp:txXfrm>
    </dsp:sp>
    <dsp:sp modelId="{D8EFE15F-1E30-48A5-9CDB-128DE412EBCF}">
      <dsp:nvSpPr>
        <dsp:cNvPr id="0" name=""/>
        <dsp:cNvSpPr/>
      </dsp:nvSpPr>
      <dsp:spPr>
        <a:xfrm>
          <a:off x="1606908" y="1031968"/>
          <a:ext cx="1551551" cy="1551551"/>
        </a:xfrm>
        <a:prstGeom prst="ellipse">
          <a:avLst/>
        </a:prstGeom>
        <a:solidFill>
          <a:srgbClr val="FF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Cognition,</a:t>
          </a:r>
          <a:br>
            <a:rPr lang="en-US" sz="1800" kern="1200" dirty="0">
              <a:solidFill>
                <a:schemeClr val="tx1"/>
              </a:solidFill>
            </a:rPr>
          </a:br>
          <a:r>
            <a:rPr lang="en-US" sz="1800" kern="1200" dirty="0">
              <a:solidFill>
                <a:schemeClr val="tx1"/>
              </a:solidFill>
            </a:rPr>
            <a:t>Intelligence</a:t>
          </a:r>
        </a:p>
      </dsp:txBody>
      <dsp:txXfrm>
        <a:off x="1834127" y="1259187"/>
        <a:ext cx="1097113" cy="109711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A7A5F1BC-4C3C-4C25-A57E-6996D84AC5E8}" type="datetimeFigureOut">
              <a:rPr lang="en-US" smtClean="0"/>
              <a:pPr/>
              <a:t>5/14/2017</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56AEC75F-95AE-4955-B680-2F2508C2E50C}" type="slidenum">
              <a:rPr lang="en-US" smtClean="0"/>
              <a:pPr/>
              <a:t>‹#›</a:t>
            </a:fld>
            <a:endParaRPr lang="en-US"/>
          </a:p>
        </p:txBody>
      </p:sp>
    </p:spTree>
    <p:extLst>
      <p:ext uri="{BB962C8B-B14F-4D97-AF65-F5344CB8AC3E}">
        <p14:creationId xmlns:p14="http://schemas.microsoft.com/office/powerpoint/2010/main" val="1550261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601ADEA5-BFD0-4D36-9B40-D268E6F63BE2}" type="datetimeFigureOut">
              <a:rPr lang="en-US" smtClean="0"/>
              <a:pPr/>
              <a:t>5/14/2017</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D30E091-31DF-4B8E-A68C-244EC49D5984}" type="slidenum">
              <a:rPr lang="en-US" smtClean="0"/>
              <a:pPr/>
              <a:t>‹#›</a:t>
            </a:fld>
            <a:endParaRPr lang="en-US"/>
          </a:p>
        </p:txBody>
      </p:sp>
    </p:spTree>
    <p:extLst>
      <p:ext uri="{BB962C8B-B14F-4D97-AF65-F5344CB8AC3E}">
        <p14:creationId xmlns:p14="http://schemas.microsoft.com/office/powerpoint/2010/main" val="356108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CE39A9-EA14-4104-818A-3E05DF7FA843}" type="datetime1">
              <a:rPr lang="en-US" smtClean="0"/>
              <a:pPr/>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359558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758B3-9FC2-457B-8B8F-CBBC8D489203}" type="datetime1">
              <a:rPr lang="en-US" smtClean="0"/>
              <a:pPr/>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34712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474E1-E656-47AB-9724-D50E6170B996}" type="datetime1">
              <a:rPr lang="en-US" smtClean="0"/>
              <a:pPr/>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131104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B8D8E-9FC6-40AC-A996-54C0BCA6DFD7}" type="datetime1">
              <a:rPr lang="en-US" smtClean="0"/>
              <a:pPr/>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273632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EC98-7EF7-4CBF-86A3-53A8CD7B523A}" type="datetime1">
              <a:rPr lang="en-US" smtClean="0"/>
              <a:pPr/>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82653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FAA944-1D40-47E7-9D6D-9A0C0F659653}" type="datetime1">
              <a:rPr lang="en-US" smtClean="0"/>
              <a:pPr/>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175705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0F100-512C-45FB-BC80-B522ED8A94EF}" type="datetime1">
              <a:rPr lang="en-US" smtClean="0"/>
              <a:pPr/>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69966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59188C-426F-48EE-A34A-8973E3BFD970}" type="datetime1">
              <a:rPr lang="en-US" smtClean="0"/>
              <a:pPr/>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363655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A8A9-5384-4D07-B99B-B1A1D1723A4E}" type="datetime1">
              <a:rPr lang="en-US" smtClean="0"/>
              <a:pPr/>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196797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2D705-8ABB-4802-B5B8-7B6BF1157130}" type="datetime1">
              <a:rPr lang="en-US" smtClean="0"/>
              <a:pPr/>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392263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92D8F-A569-488A-A93E-DC2006CDDCAB}" type="datetime1">
              <a:rPr lang="en-US" smtClean="0"/>
              <a:pPr/>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5D030-6FD3-4FC6-AAF3-B22C2265DA20}" type="slidenum">
              <a:rPr lang="en-US" smtClean="0"/>
              <a:pPr/>
              <a:t>‹#›</a:t>
            </a:fld>
            <a:endParaRPr lang="en-US"/>
          </a:p>
        </p:txBody>
      </p:sp>
    </p:spTree>
    <p:extLst>
      <p:ext uri="{BB962C8B-B14F-4D97-AF65-F5344CB8AC3E}">
        <p14:creationId xmlns:p14="http://schemas.microsoft.com/office/powerpoint/2010/main" val="11498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D0468-BBD9-4C11-BAC4-7759443E1F89}" type="datetime1">
              <a:rPr lang="en-US" smtClean="0"/>
              <a:pPr/>
              <a:t>5/14/2017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5D030-6FD3-4FC6-AAF3-B22C2265DA20}" type="slidenum">
              <a:rPr lang="en-US" smtClean="0"/>
              <a:pPr/>
              <a:t>‹#›</a:t>
            </a:fld>
            <a:endParaRPr lang="en-US"/>
          </a:p>
        </p:txBody>
      </p:sp>
    </p:spTree>
    <p:extLst>
      <p:ext uri="{BB962C8B-B14F-4D97-AF65-F5344CB8AC3E}">
        <p14:creationId xmlns:p14="http://schemas.microsoft.com/office/powerpoint/2010/main" val="2683935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739" y="263769"/>
            <a:ext cx="6667661" cy="5816977"/>
          </a:xfrm>
          <a:prstGeom prst="rect">
            <a:avLst/>
          </a:prstGeom>
          <a:noFill/>
        </p:spPr>
        <p:txBody>
          <a:bodyPr wrap="square" rtlCol="0">
            <a:spAutoFit/>
          </a:bodyPr>
          <a:lstStyle/>
          <a:p>
            <a:r>
              <a:rPr lang="en-US" sz="6600" b="1" i="1" dirty="0">
                <a:solidFill>
                  <a:srgbClr val="F4B502"/>
                </a:solidFill>
              </a:rPr>
              <a:t>Memory and Ministry</a:t>
            </a:r>
            <a:endParaRPr lang="en-US" sz="3600" dirty="0"/>
          </a:p>
          <a:p>
            <a:r>
              <a:rPr lang="en-US" sz="2000" dirty="0"/>
              <a:t>These slides were originally prepared for a congregational Stephen Ministry group who asked for some background on memory and applications for their service as care-givers.</a:t>
            </a:r>
            <a:br>
              <a:rPr lang="en-US" sz="2000" dirty="0"/>
            </a:br>
            <a:endParaRPr lang="en-US" sz="2000" dirty="0"/>
          </a:p>
          <a:p>
            <a:r>
              <a:rPr lang="en-US" sz="2000" dirty="0"/>
              <a:t>The content includes two sections.   The first section presents some biblical themes related to memory with some attention to Reformation themes such as incarnational theology and Christ as </a:t>
            </a:r>
            <a:r>
              <a:rPr lang="en-US" sz="2000" i="1" dirty="0"/>
              <a:t>pro </a:t>
            </a:r>
            <a:r>
              <a:rPr lang="en-US" sz="2000" i="1" dirty="0" err="1"/>
              <a:t>nobis</a:t>
            </a:r>
            <a:r>
              <a:rPr lang="en-US" sz="2000" dirty="0"/>
              <a:t>.</a:t>
            </a:r>
            <a:br>
              <a:rPr lang="en-US" sz="2000" dirty="0"/>
            </a:br>
            <a:br>
              <a:rPr lang="en-US" sz="2000" dirty="0"/>
            </a:br>
            <a:r>
              <a:rPr lang="en-US" sz="2000" dirty="0"/>
              <a:t>The second section offers some opportunity for discussion on selected topics related to memory and care-giving that can be examined further in readily available textbooks and research.</a:t>
            </a:r>
          </a:p>
        </p:txBody>
      </p:sp>
      <p:sp>
        <p:nvSpPr>
          <p:cNvPr id="3" name="Slide Number Placeholder 2"/>
          <p:cNvSpPr>
            <a:spLocks noGrp="1"/>
          </p:cNvSpPr>
          <p:nvPr>
            <p:ph type="sldNum" sz="quarter" idx="12"/>
          </p:nvPr>
        </p:nvSpPr>
        <p:spPr/>
        <p:txBody>
          <a:bodyPr/>
          <a:lstStyle/>
          <a:p>
            <a:fld id="{01F5D030-6FD3-4FC6-AAF3-B22C2265DA20}" type="slidenum">
              <a:rPr lang="en-US" smtClean="0"/>
              <a:pPr/>
              <a:t>1</a:t>
            </a:fld>
            <a:endParaRPr lang="en-US"/>
          </a:p>
        </p:txBody>
      </p:sp>
    </p:spTree>
    <p:extLst>
      <p:ext uri="{BB962C8B-B14F-4D97-AF65-F5344CB8AC3E}">
        <p14:creationId xmlns:p14="http://schemas.microsoft.com/office/powerpoint/2010/main" val="303177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942" y="1066800"/>
            <a:ext cx="7576458" cy="5632311"/>
          </a:xfrm>
          <a:prstGeom prst="rect">
            <a:avLst/>
          </a:prstGeom>
          <a:noFill/>
        </p:spPr>
        <p:txBody>
          <a:bodyPr wrap="square" rtlCol="0">
            <a:spAutoFit/>
          </a:bodyPr>
          <a:lstStyle/>
          <a:p>
            <a:r>
              <a:rPr lang="en-US" sz="2400" dirty="0"/>
              <a:t>“Behold, the days are coming, declares the </a:t>
            </a:r>
            <a:r>
              <a:rPr lang="en-US" sz="2400" cap="all" dirty="0"/>
              <a:t>LORD</a:t>
            </a:r>
            <a:r>
              <a:rPr lang="en-US" sz="2400" dirty="0"/>
              <a:t>, when I will make a new covenant with the house of Israel and the house of Judah, not like the covenant that I made with their fathers on the day when I took them by the hand to bring them out of the land of Egypt, my covenant that they broke, though I was their husband, declares the </a:t>
            </a:r>
            <a:r>
              <a:rPr lang="en-US" sz="2400" cap="all" dirty="0"/>
              <a:t>LORD</a:t>
            </a:r>
            <a:r>
              <a:rPr lang="en-US" sz="2400" dirty="0"/>
              <a:t>. For this is the covenant that I will make with the house of Israel after those days, declares the </a:t>
            </a:r>
            <a:r>
              <a:rPr lang="en-US" sz="2400" cap="all" dirty="0"/>
              <a:t>LORD</a:t>
            </a:r>
            <a:r>
              <a:rPr lang="en-US" sz="2400" dirty="0"/>
              <a:t>: I will put my law within them, and I will write it on their hearts. And I will be their God, and they shall be my people. And no longer shall each one teach his neighbor and each his brother, saying, ‘Know the </a:t>
            </a:r>
            <a:r>
              <a:rPr lang="en-US" sz="2400" cap="all" dirty="0"/>
              <a:t>LORD</a:t>
            </a:r>
            <a:r>
              <a:rPr lang="en-US" sz="2400" dirty="0"/>
              <a:t>,’ for they shall all know me, from the least of them to the greatest, declares the </a:t>
            </a:r>
            <a:r>
              <a:rPr lang="en-US" sz="2400" cap="all" dirty="0"/>
              <a:t>LORD</a:t>
            </a:r>
            <a:r>
              <a:rPr lang="en-US" sz="2400" b="1" dirty="0"/>
              <a:t>. For I will forgive their iniquity, and I will remember their sin no more.</a:t>
            </a:r>
            <a:r>
              <a:rPr lang="en-US" sz="2400" dirty="0"/>
              <a:t>”</a:t>
            </a:r>
          </a:p>
          <a:p>
            <a:r>
              <a:rPr lang="en-US" sz="2400" dirty="0"/>
              <a:t>											Jer. 31:31-34</a:t>
            </a:r>
          </a:p>
        </p:txBody>
      </p:sp>
      <p:sp>
        <p:nvSpPr>
          <p:cNvPr id="3" name="TextBox 2"/>
          <p:cNvSpPr txBox="1"/>
          <p:nvPr/>
        </p:nvSpPr>
        <p:spPr>
          <a:xfrm>
            <a:off x="402770" y="370114"/>
            <a:ext cx="8284029" cy="584775"/>
          </a:xfrm>
          <a:prstGeom prst="rect">
            <a:avLst/>
          </a:prstGeom>
          <a:noFill/>
        </p:spPr>
        <p:txBody>
          <a:bodyPr wrap="square" rtlCol="0">
            <a:spAutoFit/>
          </a:bodyPr>
          <a:lstStyle/>
          <a:p>
            <a:r>
              <a:rPr lang="en-US" sz="3200" b="1" dirty="0"/>
              <a:t>Jeremiah’s Promise of a New Covenant </a:t>
            </a:r>
            <a:r>
              <a:rPr lang="en-US" dirty="0"/>
              <a:t>(</a:t>
            </a:r>
            <a:r>
              <a:rPr lang="en-US" dirty="0" err="1"/>
              <a:t>cf</a:t>
            </a:r>
            <a:r>
              <a:rPr lang="en-US" dirty="0"/>
              <a:t> Hebr. 8:12)</a:t>
            </a:r>
          </a:p>
        </p:txBody>
      </p:sp>
      <p:sp>
        <p:nvSpPr>
          <p:cNvPr id="4" name="Slide Number Placeholder 3"/>
          <p:cNvSpPr>
            <a:spLocks noGrp="1"/>
          </p:cNvSpPr>
          <p:nvPr>
            <p:ph type="sldNum" sz="quarter" idx="12"/>
          </p:nvPr>
        </p:nvSpPr>
        <p:spPr/>
        <p:txBody>
          <a:bodyPr/>
          <a:lstStyle/>
          <a:p>
            <a:fld id="{01F5D030-6FD3-4FC6-AAF3-B22C2265DA20}" type="slidenum">
              <a:rPr lang="en-US" smtClean="0"/>
              <a:pPr/>
              <a:t>10</a:t>
            </a:fld>
            <a:endParaRPr lang="en-US"/>
          </a:p>
        </p:txBody>
      </p:sp>
    </p:spTree>
    <p:extLst>
      <p:ext uri="{BB962C8B-B14F-4D97-AF65-F5344CB8AC3E}">
        <p14:creationId xmlns:p14="http://schemas.microsoft.com/office/powerpoint/2010/main" val="313512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4285" y="685313"/>
            <a:ext cx="3929745" cy="2963774"/>
          </a:xfrm>
          <a:prstGeom prst="rect">
            <a:avLst/>
          </a:prstGeom>
        </p:spPr>
      </p:pic>
      <p:sp>
        <p:nvSpPr>
          <p:cNvPr id="3" name="TextBox 2"/>
          <p:cNvSpPr txBox="1"/>
          <p:nvPr/>
        </p:nvSpPr>
        <p:spPr>
          <a:xfrm>
            <a:off x="555171" y="505020"/>
            <a:ext cx="3374571" cy="3847207"/>
          </a:xfrm>
          <a:prstGeom prst="rect">
            <a:avLst/>
          </a:prstGeom>
          <a:noFill/>
        </p:spPr>
        <p:txBody>
          <a:bodyPr wrap="square" rtlCol="0">
            <a:spAutoFit/>
          </a:bodyPr>
          <a:lstStyle/>
          <a:p>
            <a:r>
              <a:rPr lang="en-US" sz="2400" b="1" dirty="0"/>
              <a:t>Do This in Remembrance</a:t>
            </a:r>
          </a:p>
          <a:p>
            <a:endParaRPr lang="en-US" sz="2000" dirty="0"/>
          </a:p>
          <a:p>
            <a:r>
              <a:rPr lang="en-US" sz="2000" dirty="0"/>
              <a:t>And he took bread, and when he had given thanks, he broke it and gave it to them, saying, “This is my body, which is given for you. </a:t>
            </a:r>
            <a:r>
              <a:rPr lang="en-US" sz="2000" b="1" dirty="0"/>
              <a:t>Do this in remembrance of me</a:t>
            </a:r>
            <a:r>
              <a:rPr lang="en-US" sz="2000" dirty="0"/>
              <a:t>.”  And likewise the cup after they had eaten, saying, “This cup that is poured out for you is the new covenant in my blood.</a:t>
            </a:r>
            <a:r>
              <a:rPr lang="en-US" sz="2000" b="1" i="1" baseline="30000" dirty="0"/>
              <a:t> </a:t>
            </a:r>
            <a:endParaRPr lang="en-US" sz="2000" dirty="0"/>
          </a:p>
        </p:txBody>
      </p:sp>
      <p:sp>
        <p:nvSpPr>
          <p:cNvPr id="4" name="TextBox 3"/>
          <p:cNvSpPr txBox="1"/>
          <p:nvPr/>
        </p:nvSpPr>
        <p:spPr>
          <a:xfrm>
            <a:off x="555171" y="4192701"/>
            <a:ext cx="7222672" cy="1631216"/>
          </a:xfrm>
          <a:prstGeom prst="rect">
            <a:avLst/>
          </a:prstGeom>
          <a:noFill/>
        </p:spPr>
        <p:txBody>
          <a:bodyPr wrap="square" rtlCol="0">
            <a:spAutoFit/>
          </a:bodyPr>
          <a:lstStyle/>
          <a:p>
            <a:r>
              <a:rPr lang="en-US" sz="2000" dirty="0"/>
              <a:t>But behold, the hand of him who betrays me is with me on the table. For the Son of Man goes as it has been determined, but woe to that man by whom he is betrayed!” And they began to question one another, which of them it could be who was going to do this.</a:t>
            </a:r>
            <a:br>
              <a:rPr lang="en-US" sz="2000" dirty="0"/>
            </a:br>
            <a:r>
              <a:rPr lang="en-US" sz="2000" dirty="0"/>
              <a:t>												- Lk. 22:19-23</a:t>
            </a:r>
          </a:p>
        </p:txBody>
      </p:sp>
      <p:sp>
        <p:nvSpPr>
          <p:cNvPr id="5" name="Slide Number Placeholder 4"/>
          <p:cNvSpPr>
            <a:spLocks noGrp="1"/>
          </p:cNvSpPr>
          <p:nvPr>
            <p:ph type="sldNum" sz="quarter" idx="12"/>
          </p:nvPr>
        </p:nvSpPr>
        <p:spPr/>
        <p:txBody>
          <a:bodyPr/>
          <a:lstStyle/>
          <a:p>
            <a:fld id="{01F5D030-6FD3-4FC6-AAF3-B22C2265DA20}" type="slidenum">
              <a:rPr lang="en-US" smtClean="0"/>
              <a:pPr/>
              <a:t>11</a:t>
            </a:fld>
            <a:endParaRPr lang="en-US"/>
          </a:p>
        </p:txBody>
      </p:sp>
    </p:spTree>
    <p:extLst>
      <p:ext uri="{BB962C8B-B14F-4D97-AF65-F5344CB8AC3E}">
        <p14:creationId xmlns:p14="http://schemas.microsoft.com/office/powerpoint/2010/main" val="21603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hree cro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035" y="1252081"/>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3142" y="483504"/>
            <a:ext cx="3058886" cy="4770537"/>
          </a:xfrm>
          <a:prstGeom prst="rect">
            <a:avLst/>
          </a:prstGeom>
          <a:noFill/>
        </p:spPr>
        <p:txBody>
          <a:bodyPr wrap="square" rtlCol="0">
            <a:spAutoFit/>
          </a:bodyPr>
          <a:lstStyle/>
          <a:p>
            <a:r>
              <a:rPr lang="en-US" sz="2400" b="1" dirty="0"/>
              <a:t>Remember Me</a:t>
            </a:r>
          </a:p>
          <a:p>
            <a:endParaRPr lang="en-US" sz="2000" dirty="0"/>
          </a:p>
          <a:p>
            <a:r>
              <a:rPr lang="en-US" sz="2000" dirty="0"/>
              <a:t>One of the criminals who were hanged railed at him,</a:t>
            </a:r>
            <a:r>
              <a:rPr lang="en-US" sz="2000" b="1" i="1" baseline="30000" dirty="0"/>
              <a:t> </a:t>
            </a:r>
            <a:r>
              <a:rPr lang="en-US" sz="2000" dirty="0"/>
              <a:t>saying, “Are you not the Christ? Save yourself and us!”</a:t>
            </a:r>
            <a:r>
              <a:rPr lang="en-US" sz="2000" b="1" dirty="0"/>
              <a:t>  </a:t>
            </a:r>
            <a:r>
              <a:rPr lang="en-US" sz="2000" dirty="0"/>
              <a:t>But the other rebuked him, saying, “Do you not fear God, since you are under the same sentence of condemnation?  And we indeed justly, for we are receiving the due reward of our deeds; but this man has done nothing wrong.” </a:t>
            </a:r>
          </a:p>
        </p:txBody>
      </p:sp>
      <p:sp>
        <p:nvSpPr>
          <p:cNvPr id="4" name="TextBox 3"/>
          <p:cNvSpPr txBox="1"/>
          <p:nvPr/>
        </p:nvSpPr>
        <p:spPr>
          <a:xfrm>
            <a:off x="653141" y="5116285"/>
            <a:ext cx="8153401" cy="1015663"/>
          </a:xfrm>
          <a:prstGeom prst="rect">
            <a:avLst/>
          </a:prstGeom>
          <a:noFill/>
        </p:spPr>
        <p:txBody>
          <a:bodyPr wrap="square" rtlCol="0">
            <a:spAutoFit/>
          </a:bodyPr>
          <a:lstStyle/>
          <a:p>
            <a:r>
              <a:rPr lang="en-US" sz="2000" dirty="0"/>
              <a:t>And he said, “</a:t>
            </a:r>
            <a:r>
              <a:rPr lang="en-US" sz="2000" b="1" dirty="0"/>
              <a:t>Jesus, remember me when you come into your kingdom</a:t>
            </a:r>
            <a:r>
              <a:rPr lang="en-US" sz="2000" dirty="0"/>
              <a:t>.”</a:t>
            </a:r>
            <a:br>
              <a:rPr lang="en-US" sz="2000" dirty="0"/>
            </a:br>
            <a:r>
              <a:rPr lang="en-US" sz="2000" dirty="0"/>
              <a:t>And he said to him, “Truly, I say to you, today you will be with me in paradise.” 												 - Lk. 23:39-43</a:t>
            </a:r>
          </a:p>
        </p:txBody>
      </p:sp>
      <p:sp>
        <p:nvSpPr>
          <p:cNvPr id="2" name="Slide Number Placeholder 1"/>
          <p:cNvSpPr>
            <a:spLocks noGrp="1"/>
          </p:cNvSpPr>
          <p:nvPr>
            <p:ph type="sldNum" sz="quarter" idx="12"/>
          </p:nvPr>
        </p:nvSpPr>
        <p:spPr/>
        <p:txBody>
          <a:bodyPr/>
          <a:lstStyle/>
          <a:p>
            <a:fld id="{01F5D030-6FD3-4FC6-AAF3-B22C2265DA20}" type="slidenum">
              <a:rPr lang="en-US" smtClean="0"/>
              <a:pPr/>
              <a:t>12</a:t>
            </a:fld>
            <a:endParaRPr lang="en-US"/>
          </a:p>
        </p:txBody>
      </p:sp>
    </p:spTree>
    <p:extLst>
      <p:ext uri="{BB962C8B-B14F-4D97-AF65-F5344CB8AC3E}">
        <p14:creationId xmlns:p14="http://schemas.microsoft.com/office/powerpoint/2010/main" val="386588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872" y="3407227"/>
            <a:ext cx="4757058" cy="1569660"/>
          </a:xfrm>
          <a:prstGeom prst="rect">
            <a:avLst/>
          </a:prstGeom>
          <a:noFill/>
        </p:spPr>
        <p:txBody>
          <a:bodyPr wrap="square" rtlCol="0">
            <a:spAutoFit/>
          </a:bodyPr>
          <a:lstStyle/>
          <a:p>
            <a:r>
              <a:rPr lang="en-US" sz="3200" dirty="0"/>
              <a:t>Any other biblical texts, themes, or events that you connect to memory?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400" y="942661"/>
            <a:ext cx="3111745" cy="2019300"/>
          </a:xfrm>
          <a:prstGeom prst="rect">
            <a:avLst/>
          </a:prstGeom>
        </p:spPr>
      </p:pic>
      <p:sp>
        <p:nvSpPr>
          <p:cNvPr id="4" name="Slide Number Placeholder 3"/>
          <p:cNvSpPr>
            <a:spLocks noGrp="1"/>
          </p:cNvSpPr>
          <p:nvPr>
            <p:ph type="sldNum" sz="quarter" idx="12"/>
          </p:nvPr>
        </p:nvSpPr>
        <p:spPr/>
        <p:txBody>
          <a:bodyPr/>
          <a:lstStyle/>
          <a:p>
            <a:fld id="{01F5D030-6FD3-4FC6-AAF3-B22C2265DA20}" type="slidenum">
              <a:rPr lang="en-US" smtClean="0"/>
              <a:pPr/>
              <a:t>13</a:t>
            </a:fld>
            <a:endParaRPr lang="en-US"/>
          </a:p>
        </p:txBody>
      </p:sp>
    </p:spTree>
    <p:extLst>
      <p:ext uri="{BB962C8B-B14F-4D97-AF65-F5344CB8AC3E}">
        <p14:creationId xmlns:p14="http://schemas.microsoft.com/office/powerpoint/2010/main" val="426422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F5D030-6FD3-4FC6-AAF3-B22C2265DA20}" type="slidenum">
              <a:rPr lang="en-US" smtClean="0"/>
              <a:pPr/>
              <a:t>14</a:t>
            </a:fld>
            <a:endParaRPr lang="en-US"/>
          </a:p>
        </p:txBody>
      </p:sp>
      <p:sp>
        <p:nvSpPr>
          <p:cNvPr id="3" name="TextBox 2"/>
          <p:cNvSpPr txBox="1"/>
          <p:nvPr/>
        </p:nvSpPr>
        <p:spPr>
          <a:xfrm flipH="1">
            <a:off x="927680" y="895350"/>
            <a:ext cx="7549569" cy="3847207"/>
          </a:xfrm>
          <a:prstGeom prst="rect">
            <a:avLst/>
          </a:prstGeom>
          <a:noFill/>
        </p:spPr>
        <p:txBody>
          <a:bodyPr wrap="square" rtlCol="0">
            <a:spAutoFit/>
          </a:bodyPr>
          <a:lstStyle/>
          <a:p>
            <a:r>
              <a:rPr lang="en-US" sz="3600" dirty="0"/>
              <a:t>As Alzheimer’s  runs its course,  the  person becomes emotionally flat, then  disoriented, then </a:t>
            </a:r>
            <a:r>
              <a:rPr lang="en-US" sz="3600" dirty="0" err="1"/>
              <a:t>disinhibited</a:t>
            </a:r>
            <a:r>
              <a:rPr lang="en-US" sz="3600" dirty="0"/>
              <a:t>, and finally  mentally vacant—a sort of living death,  a mere body stripped of its humanity.</a:t>
            </a:r>
          </a:p>
          <a:p>
            <a:r>
              <a:rPr lang="en-US" sz="2800" dirty="0"/>
              <a:t>		- Christian  psychologist David G. Myers</a:t>
            </a:r>
          </a:p>
        </p:txBody>
      </p:sp>
      <p:sp>
        <p:nvSpPr>
          <p:cNvPr id="4" name="TextBox 3"/>
          <p:cNvSpPr txBox="1"/>
          <p:nvPr/>
        </p:nvSpPr>
        <p:spPr>
          <a:xfrm>
            <a:off x="2343150" y="5010150"/>
            <a:ext cx="4140108" cy="646331"/>
          </a:xfrm>
          <a:prstGeom prst="rect">
            <a:avLst/>
          </a:prstGeom>
          <a:noFill/>
        </p:spPr>
        <p:txBody>
          <a:bodyPr wrap="none" rtlCol="0">
            <a:spAutoFit/>
          </a:bodyPr>
          <a:lstStyle/>
          <a:p>
            <a:r>
              <a:rPr lang="en-US" sz="3600" b="1" dirty="0">
                <a:solidFill>
                  <a:srgbClr val="C00000"/>
                </a:solidFill>
              </a:rPr>
              <a:t>Agree?  Or disagree?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123" y="448407"/>
            <a:ext cx="4545623" cy="2585323"/>
          </a:xfrm>
          <a:prstGeom prst="rect">
            <a:avLst/>
          </a:prstGeom>
          <a:noFill/>
        </p:spPr>
        <p:txBody>
          <a:bodyPr wrap="square" rtlCol="0">
            <a:spAutoFit/>
          </a:bodyPr>
          <a:lstStyle/>
          <a:p>
            <a:r>
              <a:rPr lang="en-US" sz="2800" b="1" dirty="0"/>
              <a:t>Perhaps Our Chief</a:t>
            </a:r>
          </a:p>
          <a:p>
            <a:r>
              <a:rPr lang="en-US" sz="2800" b="1" dirty="0"/>
              <a:t>Spiritual Issue</a:t>
            </a:r>
          </a:p>
          <a:p>
            <a:endParaRPr lang="en-US" dirty="0"/>
          </a:p>
          <a:p>
            <a:r>
              <a:rPr lang="en-US" sz="2200" dirty="0"/>
              <a:t>Lurking behind many/most/all of the daily and ongoing distress that we encounter among those we work with is the question,</a:t>
            </a:r>
            <a:endParaRPr lang="en-US" sz="2200" i="1" dirty="0"/>
          </a:p>
        </p:txBody>
      </p:sp>
      <p:pic>
        <p:nvPicPr>
          <p:cNvPr id="1026" name="Picture 2" descr="Image result for let not your hearts be troub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746" y="262914"/>
            <a:ext cx="3773610" cy="1895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123" y="3560884"/>
            <a:ext cx="7719646" cy="2585323"/>
          </a:xfrm>
          <a:prstGeom prst="rect">
            <a:avLst/>
          </a:prstGeom>
          <a:noFill/>
        </p:spPr>
        <p:txBody>
          <a:bodyPr wrap="square" rtlCol="0">
            <a:spAutoFit/>
          </a:bodyPr>
          <a:lstStyle/>
          <a:p>
            <a:r>
              <a:rPr lang="en-US" sz="2200" dirty="0"/>
              <a:t>On Maundy Thursday, Jesus begins his closing discussion with the remaining eleven, promising to remember them:</a:t>
            </a:r>
            <a:br>
              <a:rPr lang="en-US" sz="2200" dirty="0"/>
            </a:br>
            <a:r>
              <a:rPr lang="en-US" sz="400" dirty="0"/>
              <a:t>  </a:t>
            </a:r>
          </a:p>
          <a:p>
            <a:endParaRPr lang="en-US" sz="400" dirty="0"/>
          </a:p>
          <a:p>
            <a:pPr marL="176213"/>
            <a:r>
              <a:rPr lang="en-US" sz="2200" i="1" dirty="0"/>
              <a:t>Let not your hearts be troubled. Believe in God;</a:t>
            </a:r>
            <a:r>
              <a:rPr lang="en-US" sz="2200" b="1" i="1" baseline="30000" dirty="0"/>
              <a:t> </a:t>
            </a:r>
            <a:r>
              <a:rPr lang="en-US" sz="2200" i="1" dirty="0"/>
              <a:t>believe also in me. In my Father’s house are many rooms. If it were not so, would I have told you that I go to prepare a place for you?</a:t>
            </a:r>
            <a:r>
              <a:rPr lang="en-US" sz="2200" b="1" i="1" baseline="30000" dirty="0"/>
              <a:t> </a:t>
            </a:r>
            <a:r>
              <a:rPr lang="en-US" sz="2200" i="1" dirty="0"/>
              <a:t>And if I go and prepare a place for you, I will come again and will take you to myself, that where I am you may be also.    </a:t>
            </a:r>
            <a:r>
              <a:rPr lang="en-US" sz="2200" dirty="0"/>
              <a:t>Jn. 14:1-3</a:t>
            </a:r>
          </a:p>
        </p:txBody>
      </p:sp>
      <p:sp>
        <p:nvSpPr>
          <p:cNvPr id="4" name="TextBox 3"/>
          <p:cNvSpPr txBox="1"/>
          <p:nvPr/>
        </p:nvSpPr>
        <p:spPr>
          <a:xfrm>
            <a:off x="545123" y="3033730"/>
            <a:ext cx="8340425" cy="430887"/>
          </a:xfrm>
          <a:prstGeom prst="rect">
            <a:avLst/>
          </a:prstGeom>
          <a:noFill/>
        </p:spPr>
        <p:txBody>
          <a:bodyPr wrap="none" rtlCol="0">
            <a:spAutoFit/>
          </a:bodyPr>
          <a:lstStyle/>
          <a:p>
            <a:r>
              <a:rPr lang="en-US" sz="2200" b="1" i="1" dirty="0">
                <a:solidFill>
                  <a:srgbClr val="C00000"/>
                </a:solidFill>
              </a:rPr>
              <a:t>“Does God care?  Is he paying any attention?  Does he remember us?”</a:t>
            </a:r>
            <a:endParaRPr lang="en-US" sz="2200" b="1" dirty="0">
              <a:solidFill>
                <a:srgbClr val="C00000"/>
              </a:solidFill>
            </a:endParaRPr>
          </a:p>
        </p:txBody>
      </p:sp>
      <p:sp>
        <p:nvSpPr>
          <p:cNvPr id="5" name="Slide Number Placeholder 4"/>
          <p:cNvSpPr>
            <a:spLocks noGrp="1"/>
          </p:cNvSpPr>
          <p:nvPr>
            <p:ph type="sldNum" sz="quarter" idx="12"/>
          </p:nvPr>
        </p:nvSpPr>
        <p:spPr/>
        <p:txBody>
          <a:bodyPr/>
          <a:lstStyle/>
          <a:p>
            <a:fld id="{01F5D030-6FD3-4FC6-AAF3-B22C2265DA20}" type="slidenum">
              <a:rPr lang="en-US" smtClean="0"/>
              <a:pPr/>
              <a:t>15</a:t>
            </a:fld>
            <a:endParaRPr lang="en-US"/>
          </a:p>
        </p:txBody>
      </p:sp>
    </p:spTree>
    <p:extLst>
      <p:ext uri="{BB962C8B-B14F-4D97-AF65-F5344CB8AC3E}">
        <p14:creationId xmlns:p14="http://schemas.microsoft.com/office/powerpoint/2010/main" val="195860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67229044"/>
              </p:ext>
            </p:extLst>
          </p:nvPr>
        </p:nvGraphicFramePr>
        <p:xfrm>
          <a:off x="386860" y="1006834"/>
          <a:ext cx="8264769" cy="5635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27538" y="237393"/>
            <a:ext cx="8282355" cy="769441"/>
          </a:xfrm>
          <a:prstGeom prst="rect">
            <a:avLst/>
          </a:prstGeom>
          <a:noFill/>
        </p:spPr>
        <p:txBody>
          <a:bodyPr wrap="square" rtlCol="0">
            <a:spAutoFit/>
          </a:bodyPr>
          <a:lstStyle/>
          <a:p>
            <a:r>
              <a:rPr lang="en-US" sz="2200" dirty="0"/>
              <a:t>In an incarnational theology, memory is integral to how we experience, understand, and connect the world to what God is doing in the world.</a:t>
            </a:r>
          </a:p>
        </p:txBody>
      </p:sp>
      <p:sp>
        <p:nvSpPr>
          <p:cNvPr id="4" name="Slide Number Placeholder 3"/>
          <p:cNvSpPr>
            <a:spLocks noGrp="1"/>
          </p:cNvSpPr>
          <p:nvPr>
            <p:ph type="sldNum" sz="quarter" idx="12"/>
          </p:nvPr>
        </p:nvSpPr>
        <p:spPr/>
        <p:txBody>
          <a:bodyPr/>
          <a:lstStyle/>
          <a:p>
            <a:fld id="{01F5D030-6FD3-4FC6-AAF3-B22C2265DA20}" type="slidenum">
              <a:rPr lang="en-US" smtClean="0"/>
              <a:pPr/>
              <a:t>16</a:t>
            </a:fld>
            <a:endParaRPr lang="en-US"/>
          </a:p>
        </p:txBody>
      </p:sp>
    </p:spTree>
    <p:extLst>
      <p:ext uri="{BB962C8B-B14F-4D97-AF65-F5344CB8AC3E}">
        <p14:creationId xmlns:p14="http://schemas.microsoft.com/office/powerpoint/2010/main" val="71021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0" y="175847"/>
            <a:ext cx="8396655" cy="6391493"/>
          </a:xfrm>
          <a:prstGeom prst="rect">
            <a:avLst/>
          </a:prstGeom>
          <a:noFill/>
        </p:spPr>
        <p:txBody>
          <a:bodyPr wrap="square" rtlCol="0">
            <a:spAutoFit/>
          </a:bodyPr>
          <a:lstStyle/>
          <a:p>
            <a:r>
              <a:rPr lang="en-US" sz="2400" b="1" dirty="0"/>
              <a:t>A List-of Ten: Memory Matters for Ministry</a:t>
            </a:r>
          </a:p>
          <a:p>
            <a:r>
              <a:rPr lang="en-US" dirty="0"/>
              <a:t>(Two topics we won’t attend to:  “photographic” memory;  amnesia)</a:t>
            </a:r>
          </a:p>
          <a:p>
            <a:pPr>
              <a:spcAft>
                <a:spcPts val="400"/>
              </a:spcAft>
            </a:pPr>
            <a:r>
              <a:rPr lang="en-US" sz="400" dirty="0"/>
              <a:t>  </a:t>
            </a:r>
            <a:br>
              <a:rPr lang="en-US" dirty="0"/>
            </a:br>
            <a:r>
              <a:rPr lang="en-US" sz="2200" dirty="0"/>
              <a:t>Each of these is an entire field of study in itself.</a:t>
            </a:r>
          </a:p>
          <a:p>
            <a:pPr marL="342900" indent="-342900">
              <a:spcAft>
                <a:spcPts val="400"/>
              </a:spcAft>
              <a:buFont typeface="+mj-lt"/>
              <a:buAutoNum type="arabicPeriod"/>
            </a:pPr>
            <a:r>
              <a:rPr lang="en-US" sz="2200" dirty="0"/>
              <a:t>Memory and the young child, the young adult, and the aging adult</a:t>
            </a:r>
          </a:p>
          <a:p>
            <a:pPr marL="342900" indent="-342900">
              <a:spcAft>
                <a:spcPts val="400"/>
              </a:spcAft>
              <a:buFont typeface="+mj-lt"/>
              <a:buAutoNum type="arabicPeriod"/>
            </a:pPr>
            <a:r>
              <a:rPr lang="en-US" sz="2200" dirty="0"/>
              <a:t>Narrative or episodic memory is always constructed and reconstructed—not “recorded”  (remembering 3 x 8 = 24 remains pretty constant; our specifics about 9/11 do not remain intact)</a:t>
            </a:r>
          </a:p>
          <a:p>
            <a:pPr marL="342900" indent="-342900">
              <a:spcAft>
                <a:spcPts val="400"/>
              </a:spcAft>
              <a:buFont typeface="+mj-lt"/>
              <a:buAutoNum type="arabicPeriod"/>
            </a:pPr>
            <a:r>
              <a:rPr lang="en-US" sz="2200" dirty="0"/>
              <a:t>Eyewitness accounts</a:t>
            </a:r>
          </a:p>
          <a:p>
            <a:pPr marL="342900" indent="-342900">
              <a:spcAft>
                <a:spcPts val="400"/>
              </a:spcAft>
              <a:buFont typeface="+mj-lt"/>
              <a:buAutoNum type="arabicPeriod"/>
            </a:pPr>
            <a:r>
              <a:rPr lang="en-US" sz="2200" dirty="0"/>
              <a:t>The frequency of false memory and the issue of “repressed memories”</a:t>
            </a:r>
          </a:p>
          <a:p>
            <a:pPr marL="342900" indent="-342900">
              <a:spcAft>
                <a:spcPts val="400"/>
              </a:spcAft>
              <a:buFont typeface="+mj-lt"/>
              <a:buAutoNum type="arabicPeriod"/>
            </a:pPr>
            <a:r>
              <a:rPr lang="en-US" sz="2200" dirty="0"/>
              <a:t>Rumination and depression</a:t>
            </a:r>
          </a:p>
          <a:p>
            <a:pPr marL="342900" indent="-342900">
              <a:spcAft>
                <a:spcPts val="400"/>
              </a:spcAft>
              <a:buFont typeface="+mj-lt"/>
              <a:buAutoNum type="arabicPeriod"/>
            </a:pPr>
            <a:r>
              <a:rPr lang="en-US" sz="2200" dirty="0"/>
              <a:t>Captive to memory: PTSD, OCD, perfectionism, and over-achieving</a:t>
            </a:r>
          </a:p>
          <a:p>
            <a:pPr marL="342900" indent="-342900">
              <a:spcAft>
                <a:spcPts val="400"/>
              </a:spcAft>
              <a:buFont typeface="+mj-lt"/>
              <a:buAutoNum type="arabicPeriod"/>
            </a:pPr>
            <a:r>
              <a:rPr lang="en-US" sz="2200" dirty="0"/>
              <a:t>Pain as a memory problem: the peak-end rule, abrupt ends vs. diminishing ends, and a case for closure</a:t>
            </a:r>
          </a:p>
          <a:p>
            <a:pPr marL="342900" indent="-342900">
              <a:spcAft>
                <a:spcPts val="400"/>
              </a:spcAft>
              <a:buFont typeface="+mj-lt"/>
              <a:buAutoNum type="arabicPeriod"/>
            </a:pPr>
            <a:r>
              <a:rPr lang="en-US" sz="2200" dirty="0"/>
              <a:t>Sleep and memory</a:t>
            </a:r>
          </a:p>
          <a:p>
            <a:pPr marL="342900" indent="-342900">
              <a:spcAft>
                <a:spcPts val="400"/>
              </a:spcAft>
              <a:buFont typeface="+mj-lt"/>
              <a:buAutoNum type="arabicPeriod"/>
            </a:pPr>
            <a:r>
              <a:rPr lang="en-US" sz="2200" dirty="0"/>
              <a:t>  Stress and the </a:t>
            </a:r>
            <a:r>
              <a:rPr lang="en-US" sz="2200" i="1" dirty="0"/>
              <a:t>Four-to-Fix</a:t>
            </a:r>
            <a:r>
              <a:rPr lang="en-US" sz="2200" dirty="0"/>
              <a:t>: Nutrition, Sleep, Exercise, and Routine</a:t>
            </a:r>
          </a:p>
          <a:p>
            <a:pPr marL="342900" indent="-342900">
              <a:spcAft>
                <a:spcPts val="400"/>
              </a:spcAft>
              <a:buFont typeface="+mj-lt"/>
              <a:buAutoNum type="arabicPeriod"/>
            </a:pPr>
            <a:r>
              <a:rPr lang="en-US" sz="2200" dirty="0"/>
              <a:t>  ___________________________________</a:t>
            </a:r>
          </a:p>
        </p:txBody>
      </p:sp>
      <p:sp>
        <p:nvSpPr>
          <p:cNvPr id="3" name="Slide Number Placeholder 2"/>
          <p:cNvSpPr>
            <a:spLocks noGrp="1"/>
          </p:cNvSpPr>
          <p:nvPr>
            <p:ph type="sldNum" sz="quarter" idx="12"/>
          </p:nvPr>
        </p:nvSpPr>
        <p:spPr/>
        <p:txBody>
          <a:bodyPr/>
          <a:lstStyle/>
          <a:p>
            <a:fld id="{01F5D030-6FD3-4FC6-AAF3-B22C2265DA20}" type="slidenum">
              <a:rPr lang="en-US" smtClean="0"/>
              <a:pPr/>
              <a:t>17</a:t>
            </a:fld>
            <a:endParaRPr lang="en-US"/>
          </a:p>
        </p:txBody>
      </p:sp>
    </p:spTree>
    <p:extLst>
      <p:ext uri="{BB962C8B-B14F-4D97-AF65-F5344CB8AC3E}">
        <p14:creationId xmlns:p14="http://schemas.microsoft.com/office/powerpoint/2010/main" val="348007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dels of mem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312" y="1964752"/>
            <a:ext cx="6419850" cy="166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3677" y="641837"/>
            <a:ext cx="6075485" cy="523220"/>
          </a:xfrm>
          <a:prstGeom prst="rect">
            <a:avLst/>
          </a:prstGeom>
          <a:noFill/>
        </p:spPr>
        <p:txBody>
          <a:bodyPr wrap="square" rtlCol="0">
            <a:spAutoFit/>
          </a:bodyPr>
          <a:lstStyle/>
          <a:p>
            <a:pPr algn="ctr"/>
            <a:r>
              <a:rPr lang="en-US" sz="2800" b="1" dirty="0"/>
              <a:t>Models of Memory: the Three “Boxes”</a:t>
            </a:r>
          </a:p>
        </p:txBody>
      </p:sp>
      <p:sp>
        <p:nvSpPr>
          <p:cNvPr id="3" name="TextBox 2"/>
          <p:cNvSpPr txBox="1"/>
          <p:nvPr/>
        </p:nvSpPr>
        <p:spPr>
          <a:xfrm>
            <a:off x="2033421" y="4431323"/>
            <a:ext cx="4575996" cy="523220"/>
          </a:xfrm>
          <a:prstGeom prst="rect">
            <a:avLst/>
          </a:prstGeom>
          <a:noFill/>
        </p:spPr>
        <p:txBody>
          <a:bodyPr wrap="none" rtlCol="0">
            <a:spAutoFit/>
          </a:bodyPr>
          <a:lstStyle/>
          <a:p>
            <a:r>
              <a:rPr lang="en-US" sz="2800" dirty="0"/>
              <a:t>A simple and useful approach.</a:t>
            </a:r>
          </a:p>
        </p:txBody>
      </p:sp>
      <p:sp>
        <p:nvSpPr>
          <p:cNvPr id="8" name="Down Arrow 7"/>
          <p:cNvSpPr/>
          <p:nvPr/>
        </p:nvSpPr>
        <p:spPr>
          <a:xfrm rot="-1320000">
            <a:off x="2346294" y="1593087"/>
            <a:ext cx="100646" cy="55803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320000" flipH="1">
            <a:off x="5400158" y="1593088"/>
            <a:ext cx="100646" cy="55803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1F5D030-6FD3-4FC6-AAF3-B22C2265DA20}" type="slidenum">
              <a:rPr lang="en-US" smtClean="0"/>
              <a:pPr/>
              <a:t>18</a:t>
            </a:fld>
            <a:endParaRPr lang="en-US"/>
          </a:p>
        </p:txBody>
      </p:sp>
    </p:spTree>
    <p:extLst>
      <p:ext uri="{BB962C8B-B14F-4D97-AF65-F5344CB8AC3E}">
        <p14:creationId xmlns:p14="http://schemas.microsoft.com/office/powerpoint/2010/main" val="149842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38237" y="1135673"/>
            <a:ext cx="6638925" cy="4076700"/>
          </a:xfrm>
          <a:prstGeom prst="rect">
            <a:avLst/>
          </a:prstGeom>
        </p:spPr>
      </p:pic>
      <p:sp>
        <p:nvSpPr>
          <p:cNvPr id="3" name="TextBox 2"/>
          <p:cNvSpPr txBox="1"/>
          <p:nvPr/>
        </p:nvSpPr>
        <p:spPr>
          <a:xfrm>
            <a:off x="441813" y="448406"/>
            <a:ext cx="8260372" cy="523220"/>
          </a:xfrm>
          <a:prstGeom prst="rect">
            <a:avLst/>
          </a:prstGeom>
          <a:noFill/>
        </p:spPr>
        <p:txBody>
          <a:bodyPr wrap="square" rtlCol="0">
            <a:spAutoFit/>
          </a:bodyPr>
          <a:lstStyle/>
          <a:p>
            <a:pPr algn="ctr"/>
            <a:r>
              <a:rPr lang="en-US" sz="2800" b="1" dirty="0"/>
              <a:t>Models of Memory: the Levels of Processing Theory</a:t>
            </a:r>
          </a:p>
        </p:txBody>
      </p:sp>
      <p:sp>
        <p:nvSpPr>
          <p:cNvPr id="4" name="TextBox 3"/>
          <p:cNvSpPr txBox="1"/>
          <p:nvPr/>
        </p:nvSpPr>
        <p:spPr>
          <a:xfrm>
            <a:off x="1065883" y="5212373"/>
            <a:ext cx="7346340" cy="830997"/>
          </a:xfrm>
          <a:prstGeom prst="rect">
            <a:avLst/>
          </a:prstGeom>
          <a:noFill/>
        </p:spPr>
        <p:txBody>
          <a:bodyPr wrap="square" rtlCol="0">
            <a:spAutoFit/>
          </a:bodyPr>
          <a:lstStyle/>
          <a:p>
            <a:r>
              <a:rPr lang="en-US" sz="2400" dirty="0"/>
              <a:t>Memory is organized and stored depending on the degree to which we analyze the experience or content.</a:t>
            </a:r>
          </a:p>
        </p:txBody>
      </p:sp>
      <p:sp>
        <p:nvSpPr>
          <p:cNvPr id="5" name="Slide Number Placeholder 4"/>
          <p:cNvSpPr>
            <a:spLocks noGrp="1"/>
          </p:cNvSpPr>
          <p:nvPr>
            <p:ph type="sldNum" sz="quarter" idx="12"/>
          </p:nvPr>
        </p:nvSpPr>
        <p:spPr/>
        <p:txBody>
          <a:bodyPr/>
          <a:lstStyle/>
          <a:p>
            <a:fld id="{01F5D030-6FD3-4FC6-AAF3-B22C2265DA20}" type="slidenum">
              <a:rPr lang="en-US" smtClean="0"/>
              <a:pPr/>
              <a:t>19</a:t>
            </a:fld>
            <a:endParaRPr lang="en-US"/>
          </a:p>
        </p:txBody>
      </p:sp>
    </p:spTree>
    <p:extLst>
      <p:ext uri="{BB962C8B-B14F-4D97-AF65-F5344CB8AC3E}">
        <p14:creationId xmlns:p14="http://schemas.microsoft.com/office/powerpoint/2010/main" val="153189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hen Min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852" y="807692"/>
            <a:ext cx="5348222" cy="1668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9335" y="2927838"/>
            <a:ext cx="5247703" cy="2431435"/>
          </a:xfrm>
          <a:prstGeom prst="rect">
            <a:avLst/>
          </a:prstGeom>
          <a:noFill/>
        </p:spPr>
        <p:txBody>
          <a:bodyPr wrap="square" rtlCol="0">
            <a:spAutoFit/>
          </a:bodyPr>
          <a:lstStyle/>
          <a:p>
            <a:r>
              <a:rPr lang="en-US" sz="6600" b="1" i="1" dirty="0">
                <a:solidFill>
                  <a:srgbClr val="F4B502"/>
                </a:solidFill>
              </a:rPr>
              <a:t>Memory and Ministry</a:t>
            </a:r>
            <a:br>
              <a:rPr lang="en-US" sz="3600" dirty="0"/>
            </a:br>
            <a:endParaRPr lang="en-US" sz="2000" dirty="0"/>
          </a:p>
        </p:txBody>
      </p:sp>
      <p:sp>
        <p:nvSpPr>
          <p:cNvPr id="3" name="Slide Number Placeholder 2"/>
          <p:cNvSpPr>
            <a:spLocks noGrp="1"/>
          </p:cNvSpPr>
          <p:nvPr>
            <p:ph type="sldNum" sz="quarter" idx="12"/>
          </p:nvPr>
        </p:nvSpPr>
        <p:spPr/>
        <p:txBody>
          <a:bodyPr/>
          <a:lstStyle/>
          <a:p>
            <a:fld id="{01F5D030-6FD3-4FC6-AAF3-B22C2265DA20}" type="slidenum">
              <a:rPr lang="en-US" smtClean="0"/>
              <a:pPr/>
              <a:t>2</a:t>
            </a:fld>
            <a:endParaRPr lang="en-US"/>
          </a:p>
        </p:txBody>
      </p:sp>
    </p:spTree>
    <p:extLst>
      <p:ext uri="{BB962C8B-B14F-4D97-AF65-F5344CB8AC3E}">
        <p14:creationId xmlns:p14="http://schemas.microsoft.com/office/powerpoint/2010/main" val="3320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odels of mem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94" y="967510"/>
            <a:ext cx="6356322" cy="53717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380" y="202223"/>
            <a:ext cx="8765413" cy="523220"/>
          </a:xfrm>
          <a:prstGeom prst="rect">
            <a:avLst/>
          </a:prstGeom>
          <a:noFill/>
        </p:spPr>
        <p:txBody>
          <a:bodyPr wrap="square" rtlCol="0">
            <a:spAutoFit/>
          </a:bodyPr>
          <a:lstStyle/>
          <a:p>
            <a:pPr algn="ctr"/>
            <a:r>
              <a:rPr lang="en-US" sz="2800" b="1" dirty="0"/>
              <a:t>Models of Memory: the Connectionist or Network Model</a:t>
            </a:r>
          </a:p>
        </p:txBody>
      </p:sp>
      <p:sp>
        <p:nvSpPr>
          <p:cNvPr id="2" name="TextBox 1"/>
          <p:cNvSpPr txBox="1"/>
          <p:nvPr/>
        </p:nvSpPr>
        <p:spPr>
          <a:xfrm>
            <a:off x="6717322" y="967510"/>
            <a:ext cx="2329963" cy="4801314"/>
          </a:xfrm>
          <a:prstGeom prst="rect">
            <a:avLst/>
          </a:prstGeom>
          <a:noFill/>
        </p:spPr>
        <p:txBody>
          <a:bodyPr wrap="square" rtlCol="0">
            <a:spAutoFit/>
          </a:bodyPr>
          <a:lstStyle/>
          <a:p>
            <a:r>
              <a:rPr lang="en-US" b="1" dirty="0"/>
              <a:t>Influenced by:</a:t>
            </a:r>
          </a:p>
          <a:p>
            <a:pPr marL="285750" indent="-285750">
              <a:buFont typeface="Arial" panose="020B0604020202020204" pitchFamily="34" charset="0"/>
              <a:buChar char="•"/>
            </a:pPr>
            <a:r>
              <a:rPr lang="en-US" dirty="0"/>
              <a:t>Sensory processing</a:t>
            </a:r>
          </a:p>
          <a:p>
            <a:pPr marL="285750" indent="-285750">
              <a:buFont typeface="Arial" panose="020B0604020202020204" pitchFamily="34" charset="0"/>
              <a:buChar char="•"/>
            </a:pPr>
            <a:r>
              <a:rPr lang="en-US" dirty="0"/>
              <a:t>Emotions</a:t>
            </a:r>
          </a:p>
          <a:p>
            <a:pPr marL="285750" indent="-285750">
              <a:buFont typeface="Arial" panose="020B0604020202020204" pitchFamily="34" charset="0"/>
              <a:buChar char="•"/>
            </a:pPr>
            <a:r>
              <a:rPr lang="en-US" dirty="0"/>
              <a:t>Nutrition</a:t>
            </a:r>
          </a:p>
          <a:p>
            <a:pPr marL="285750" indent="-285750">
              <a:buFont typeface="Arial" panose="020B0604020202020204" pitchFamily="34" charset="0"/>
              <a:buChar char="•"/>
            </a:pPr>
            <a:r>
              <a:rPr lang="en-US" dirty="0"/>
              <a:t>Prior experience</a:t>
            </a:r>
          </a:p>
          <a:p>
            <a:pPr marL="285750" indent="-285750">
              <a:buFont typeface="Arial" panose="020B0604020202020204" pitchFamily="34" charset="0"/>
              <a:buChar char="•"/>
            </a:pPr>
            <a:r>
              <a:rPr lang="en-US" dirty="0"/>
              <a:t>Illness and disease</a:t>
            </a:r>
          </a:p>
          <a:p>
            <a:pPr marL="285750" indent="-285750">
              <a:buFont typeface="Arial" panose="020B0604020202020204" pitchFamily="34" charset="0"/>
              <a:buChar char="•"/>
            </a:pPr>
            <a:r>
              <a:rPr lang="en-US" dirty="0"/>
              <a:t>Fatigue</a:t>
            </a:r>
          </a:p>
          <a:p>
            <a:pPr marL="285750" indent="-285750">
              <a:buFont typeface="Arial" panose="020B0604020202020204" pitchFamily="34" charset="0"/>
              <a:buChar char="•"/>
            </a:pPr>
            <a:r>
              <a:rPr lang="en-US" dirty="0"/>
              <a:t>Motivation</a:t>
            </a:r>
          </a:p>
          <a:p>
            <a:pPr marL="285750" indent="-285750">
              <a:buFont typeface="Arial" panose="020B0604020202020204" pitchFamily="34" charset="0"/>
              <a:buChar char="•"/>
            </a:pPr>
            <a:r>
              <a:rPr lang="en-US" dirty="0"/>
              <a:t>Language </a:t>
            </a:r>
          </a:p>
          <a:p>
            <a:pPr marL="285750" indent="-285750">
              <a:buFont typeface="Arial" panose="020B0604020202020204" pitchFamily="34" charset="0"/>
              <a:buChar char="•"/>
            </a:pPr>
            <a:r>
              <a:rPr lang="en-US" dirty="0"/>
              <a:t>Vocabulary</a:t>
            </a:r>
          </a:p>
          <a:p>
            <a:pPr marL="285750" indent="-285750">
              <a:buFont typeface="Arial" panose="020B0604020202020204" pitchFamily="34" charset="0"/>
              <a:buChar char="•"/>
            </a:pPr>
            <a:r>
              <a:rPr lang="en-US" dirty="0"/>
              <a:t>Temperament and disposition</a:t>
            </a:r>
            <a:br>
              <a:rPr lang="en-US" dirty="0"/>
            </a:br>
            <a:br>
              <a:rPr lang="en-US" dirty="0"/>
            </a:br>
            <a:r>
              <a:rPr lang="en-US" i="1" dirty="0"/>
              <a:t>In other words, everything about us!</a:t>
            </a:r>
          </a:p>
          <a:p>
            <a:endParaRPr lang="en-US" dirty="0"/>
          </a:p>
        </p:txBody>
      </p:sp>
      <p:sp>
        <p:nvSpPr>
          <p:cNvPr id="4" name="Slide Number Placeholder 3"/>
          <p:cNvSpPr>
            <a:spLocks noGrp="1"/>
          </p:cNvSpPr>
          <p:nvPr>
            <p:ph type="sldNum" sz="quarter" idx="12"/>
          </p:nvPr>
        </p:nvSpPr>
        <p:spPr/>
        <p:txBody>
          <a:bodyPr/>
          <a:lstStyle/>
          <a:p>
            <a:fld id="{01F5D030-6FD3-4FC6-AAF3-B22C2265DA20}" type="slidenum">
              <a:rPr lang="en-US" smtClean="0"/>
              <a:pPr/>
              <a:t>20</a:t>
            </a:fld>
            <a:endParaRPr lang="en-US"/>
          </a:p>
        </p:txBody>
      </p:sp>
    </p:spTree>
    <p:extLst>
      <p:ext uri="{BB962C8B-B14F-4D97-AF65-F5344CB8AC3E}">
        <p14:creationId xmlns:p14="http://schemas.microsoft.com/office/powerpoint/2010/main" val="76508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ssy gar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795" y="1341438"/>
            <a:ext cx="7349667" cy="4505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308" y="395653"/>
            <a:ext cx="7280031" cy="523220"/>
          </a:xfrm>
          <a:prstGeom prst="rect">
            <a:avLst/>
          </a:prstGeom>
          <a:noFill/>
        </p:spPr>
        <p:txBody>
          <a:bodyPr wrap="square" rtlCol="0">
            <a:spAutoFit/>
          </a:bodyPr>
          <a:lstStyle/>
          <a:p>
            <a:pPr algn="ctr"/>
            <a:r>
              <a:rPr lang="en-US" sz="2800" b="1" dirty="0"/>
              <a:t>Models of Memory: What it Really Looks Like!</a:t>
            </a:r>
          </a:p>
        </p:txBody>
      </p:sp>
      <p:sp>
        <p:nvSpPr>
          <p:cNvPr id="2" name="Slide Number Placeholder 1"/>
          <p:cNvSpPr>
            <a:spLocks noGrp="1"/>
          </p:cNvSpPr>
          <p:nvPr>
            <p:ph type="sldNum" sz="quarter" idx="12"/>
          </p:nvPr>
        </p:nvSpPr>
        <p:spPr/>
        <p:txBody>
          <a:bodyPr/>
          <a:lstStyle/>
          <a:p>
            <a:fld id="{01F5D030-6FD3-4FC6-AAF3-B22C2265DA20}" type="slidenum">
              <a:rPr lang="en-US" smtClean="0"/>
              <a:pPr/>
              <a:t>21</a:t>
            </a:fld>
            <a:endParaRPr lang="en-US"/>
          </a:p>
        </p:txBody>
      </p:sp>
    </p:spTree>
    <p:extLst>
      <p:ext uri="{BB962C8B-B14F-4D97-AF65-F5344CB8AC3E}">
        <p14:creationId xmlns:p14="http://schemas.microsoft.com/office/powerpoint/2010/main" val="4711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076325" y="1128712"/>
            <a:ext cx="6991350" cy="4600575"/>
          </a:xfrm>
          <a:prstGeom prst="rect">
            <a:avLst/>
          </a:prstGeom>
        </p:spPr>
      </p:pic>
      <p:sp>
        <p:nvSpPr>
          <p:cNvPr id="2" name="Slide Number Placeholder 1"/>
          <p:cNvSpPr>
            <a:spLocks noGrp="1"/>
          </p:cNvSpPr>
          <p:nvPr>
            <p:ph type="sldNum" sz="quarter" idx="12"/>
          </p:nvPr>
        </p:nvSpPr>
        <p:spPr/>
        <p:txBody>
          <a:bodyPr/>
          <a:lstStyle/>
          <a:p>
            <a:fld id="{01F5D030-6FD3-4FC6-AAF3-B22C2265DA20}" type="slidenum">
              <a:rPr lang="en-US" smtClean="0"/>
              <a:pPr/>
              <a:t>22</a:t>
            </a:fld>
            <a:endParaRPr lang="en-US"/>
          </a:p>
        </p:txBody>
      </p:sp>
    </p:spTree>
    <p:extLst>
      <p:ext uri="{BB962C8B-B14F-4D97-AF65-F5344CB8AC3E}">
        <p14:creationId xmlns:p14="http://schemas.microsoft.com/office/powerpoint/2010/main" val="411364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ur two memory systems My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05" y="-108858"/>
            <a:ext cx="8902467" cy="66838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5715000"/>
            <a:ext cx="6193971" cy="979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F5D030-6FD3-4FC6-AAF3-B22C2265DA20}" type="slidenum">
              <a:rPr lang="en-US" smtClean="0"/>
              <a:pPr/>
              <a:t>23</a:t>
            </a:fld>
            <a:endParaRPr lang="en-US"/>
          </a:p>
        </p:txBody>
      </p:sp>
    </p:spTree>
    <p:extLst>
      <p:ext uri="{BB962C8B-B14F-4D97-AF65-F5344CB8AC3E}">
        <p14:creationId xmlns:p14="http://schemas.microsoft.com/office/powerpoint/2010/main" val="413060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76936" y="789287"/>
            <a:ext cx="5847230" cy="5026566"/>
            <a:chOff x="1575547" y="744463"/>
            <a:chExt cx="5847230" cy="5026566"/>
          </a:xfrm>
        </p:grpSpPr>
        <p:pic>
          <p:nvPicPr>
            <p:cNvPr id="2" name="Picture 1"/>
            <p:cNvPicPr>
              <a:picLocks noChangeAspect="1"/>
            </p:cNvPicPr>
            <p:nvPr/>
          </p:nvPicPr>
          <p:blipFill>
            <a:blip r:embed="rId2" cstate="print"/>
            <a:stretch>
              <a:fillRect/>
            </a:stretch>
          </p:blipFill>
          <p:spPr>
            <a:xfrm>
              <a:off x="1575547" y="744463"/>
              <a:ext cx="5847230" cy="5026566"/>
            </a:xfrm>
            <a:prstGeom prst="rect">
              <a:avLst/>
            </a:prstGeom>
          </p:spPr>
        </p:pic>
        <p:sp>
          <p:nvSpPr>
            <p:cNvPr id="3" name="TextBox 2"/>
            <p:cNvSpPr txBox="1"/>
            <p:nvPr/>
          </p:nvSpPr>
          <p:spPr>
            <a:xfrm>
              <a:off x="2357718" y="5089712"/>
              <a:ext cx="1183401" cy="384721"/>
            </a:xfrm>
            <a:prstGeom prst="rect">
              <a:avLst/>
            </a:prstGeom>
            <a:noFill/>
          </p:spPr>
          <p:txBody>
            <a:bodyPr wrap="none" rtlCol="0">
              <a:spAutoFit/>
            </a:bodyPr>
            <a:lstStyle/>
            <a:p>
              <a:r>
                <a:rPr lang="en-US" sz="1900" b="1" dirty="0"/>
                <a:t>Amygdala</a:t>
              </a:r>
            </a:p>
          </p:txBody>
        </p:sp>
        <p:cxnSp>
          <p:nvCxnSpPr>
            <p:cNvPr id="5" name="Straight Connector 4"/>
            <p:cNvCxnSpPr/>
            <p:nvPr/>
          </p:nvCxnSpPr>
          <p:spPr>
            <a:xfrm flipV="1">
              <a:off x="2921654" y="3729318"/>
              <a:ext cx="1184181" cy="1360394"/>
            </a:xfrm>
            <a:prstGeom prst="line">
              <a:avLst/>
            </a:prstGeom>
          </p:spPr>
          <p:style>
            <a:lnRef idx="2">
              <a:schemeClr val="dk1"/>
            </a:lnRef>
            <a:fillRef idx="0">
              <a:schemeClr val="dk1"/>
            </a:fillRef>
            <a:effectRef idx="1">
              <a:schemeClr val="dk1"/>
            </a:effectRef>
            <a:fontRef idx="minor">
              <a:schemeClr val="tx1"/>
            </a:fontRef>
          </p:style>
        </p:cxnSp>
      </p:grpSp>
      <p:sp>
        <p:nvSpPr>
          <p:cNvPr id="7" name="TextBox 6"/>
          <p:cNvSpPr txBox="1"/>
          <p:nvPr/>
        </p:nvSpPr>
        <p:spPr>
          <a:xfrm>
            <a:off x="2386647" y="5474365"/>
            <a:ext cx="1250663" cy="707886"/>
          </a:xfrm>
          <a:prstGeom prst="rect">
            <a:avLst/>
          </a:prstGeom>
          <a:noFill/>
        </p:spPr>
        <p:txBody>
          <a:bodyPr wrap="none" rtlCol="0">
            <a:spAutoFit/>
          </a:bodyPr>
          <a:lstStyle/>
          <a:p>
            <a:r>
              <a:rPr lang="en-US" sz="2000" dirty="0"/>
              <a:t>emotional</a:t>
            </a:r>
          </a:p>
          <a:p>
            <a:r>
              <a:rPr lang="en-US" sz="2000" dirty="0"/>
              <a:t>memories</a:t>
            </a:r>
          </a:p>
        </p:txBody>
      </p:sp>
      <p:sp>
        <p:nvSpPr>
          <p:cNvPr id="8" name="TextBox 7"/>
          <p:cNvSpPr txBox="1"/>
          <p:nvPr/>
        </p:nvSpPr>
        <p:spPr>
          <a:xfrm>
            <a:off x="1351903" y="484444"/>
            <a:ext cx="1958100" cy="707886"/>
          </a:xfrm>
          <a:prstGeom prst="rect">
            <a:avLst/>
          </a:prstGeom>
          <a:noFill/>
        </p:spPr>
        <p:txBody>
          <a:bodyPr wrap="none" rtlCol="0">
            <a:spAutoFit/>
          </a:bodyPr>
          <a:lstStyle/>
          <a:p>
            <a:r>
              <a:rPr lang="en-US" sz="2000" dirty="0"/>
              <a:t>short term and</a:t>
            </a:r>
          </a:p>
          <a:p>
            <a:r>
              <a:rPr lang="en-US" sz="2000" dirty="0"/>
              <a:t>working memory</a:t>
            </a:r>
          </a:p>
        </p:txBody>
      </p:sp>
      <p:sp>
        <p:nvSpPr>
          <p:cNvPr id="9" name="TextBox 8"/>
          <p:cNvSpPr txBox="1"/>
          <p:nvPr/>
        </p:nvSpPr>
        <p:spPr>
          <a:xfrm>
            <a:off x="289972" y="3577089"/>
            <a:ext cx="1860017" cy="1323439"/>
          </a:xfrm>
          <a:prstGeom prst="rect">
            <a:avLst/>
          </a:prstGeom>
          <a:noFill/>
        </p:spPr>
        <p:txBody>
          <a:bodyPr wrap="square" rtlCol="0">
            <a:spAutoFit/>
          </a:bodyPr>
          <a:lstStyle/>
          <a:p>
            <a:r>
              <a:rPr lang="en-US" sz="2000" dirty="0"/>
              <a:t>Encoding words and images; monitoring your surroundings </a:t>
            </a:r>
          </a:p>
        </p:txBody>
      </p:sp>
      <p:sp>
        <p:nvSpPr>
          <p:cNvPr id="10" name="TextBox 9"/>
          <p:cNvSpPr txBox="1"/>
          <p:nvPr/>
        </p:nvSpPr>
        <p:spPr>
          <a:xfrm>
            <a:off x="3797410" y="5215688"/>
            <a:ext cx="1627443" cy="1323439"/>
          </a:xfrm>
          <a:prstGeom prst="rect">
            <a:avLst/>
          </a:prstGeom>
          <a:noFill/>
        </p:spPr>
        <p:txBody>
          <a:bodyPr wrap="square" rtlCol="0">
            <a:spAutoFit/>
          </a:bodyPr>
          <a:lstStyle/>
          <a:p>
            <a:r>
              <a:rPr lang="en-US" sz="2000" dirty="0"/>
              <a:t>switchboard for long-term declarative memory</a:t>
            </a:r>
          </a:p>
        </p:txBody>
      </p:sp>
      <p:sp>
        <p:nvSpPr>
          <p:cNvPr id="11" name="TextBox 10"/>
          <p:cNvSpPr txBox="1"/>
          <p:nvPr/>
        </p:nvSpPr>
        <p:spPr>
          <a:xfrm>
            <a:off x="5964649" y="5492687"/>
            <a:ext cx="2572681" cy="1015663"/>
          </a:xfrm>
          <a:prstGeom prst="rect">
            <a:avLst/>
          </a:prstGeom>
          <a:noFill/>
        </p:spPr>
        <p:txBody>
          <a:bodyPr wrap="square" rtlCol="0">
            <a:spAutoFit/>
          </a:bodyPr>
          <a:lstStyle/>
          <a:p>
            <a:r>
              <a:rPr lang="en-US" sz="2000" dirty="0"/>
              <a:t>forming, managing motor memory and conditioned responses</a:t>
            </a:r>
          </a:p>
        </p:txBody>
      </p:sp>
      <p:sp>
        <p:nvSpPr>
          <p:cNvPr id="12" name="TextBox 11"/>
          <p:cNvSpPr txBox="1"/>
          <p:nvPr/>
        </p:nvSpPr>
        <p:spPr>
          <a:xfrm>
            <a:off x="5875503" y="454634"/>
            <a:ext cx="2169459" cy="1323439"/>
          </a:xfrm>
          <a:prstGeom prst="rect">
            <a:avLst/>
          </a:prstGeom>
          <a:noFill/>
        </p:spPr>
        <p:txBody>
          <a:bodyPr wrap="square" rtlCol="0">
            <a:spAutoFit/>
          </a:bodyPr>
          <a:lstStyle/>
          <a:p>
            <a:r>
              <a:rPr lang="en-US" sz="2000" dirty="0"/>
              <a:t>Association areas for pulling content together; storing long-term memory</a:t>
            </a:r>
          </a:p>
        </p:txBody>
      </p:sp>
      <p:sp>
        <p:nvSpPr>
          <p:cNvPr id="4" name="Slide Number Placeholder 3"/>
          <p:cNvSpPr>
            <a:spLocks noGrp="1"/>
          </p:cNvSpPr>
          <p:nvPr>
            <p:ph type="sldNum" sz="quarter" idx="12"/>
          </p:nvPr>
        </p:nvSpPr>
        <p:spPr/>
        <p:txBody>
          <a:bodyPr/>
          <a:lstStyle/>
          <a:p>
            <a:fld id="{01F5D030-6FD3-4FC6-AAF3-B22C2265DA20}" type="slidenum">
              <a:rPr lang="en-US" smtClean="0"/>
              <a:pPr/>
              <a:t>24</a:t>
            </a:fld>
            <a:endParaRPr lang="en-US"/>
          </a:p>
        </p:txBody>
      </p:sp>
    </p:spTree>
    <p:extLst>
      <p:ext uri="{BB962C8B-B14F-4D97-AF65-F5344CB8AC3E}">
        <p14:creationId xmlns:p14="http://schemas.microsoft.com/office/powerpoint/2010/main" val="351998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2459323" y="346128"/>
            <a:ext cx="4234543" cy="523220"/>
          </a:xfrm>
          <a:prstGeom prst="rect">
            <a:avLst/>
          </a:prstGeom>
          <a:noFill/>
        </p:spPr>
        <p:txBody>
          <a:bodyPr wrap="square" rtlCol="0">
            <a:spAutoFit/>
          </a:bodyPr>
          <a:lstStyle/>
          <a:p>
            <a:r>
              <a:rPr lang="en-US" sz="2800" b="1" dirty="0"/>
              <a:t>MEMORY: HOW RELIABLE?</a:t>
            </a:r>
          </a:p>
        </p:txBody>
      </p:sp>
      <p:grpSp>
        <p:nvGrpSpPr>
          <p:cNvPr id="17" name="Group 16"/>
          <p:cNvGrpSpPr/>
          <p:nvPr/>
        </p:nvGrpSpPr>
        <p:grpSpPr>
          <a:xfrm>
            <a:off x="308089" y="1174860"/>
            <a:ext cx="8537010" cy="1493204"/>
            <a:chOff x="250370" y="1665513"/>
            <a:chExt cx="8537010" cy="1493204"/>
          </a:xfrm>
        </p:grpSpPr>
        <p:sp>
          <p:nvSpPr>
            <p:cNvPr id="9" name="Oval 8"/>
            <p:cNvSpPr/>
            <p:nvPr/>
          </p:nvSpPr>
          <p:spPr>
            <a:xfrm>
              <a:off x="2459323" y="1665513"/>
              <a:ext cx="4121537" cy="7402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980597" y="2035627"/>
              <a:ext cx="6716486" cy="65315"/>
            </a:xfrm>
            <a:prstGeom prst="line">
              <a:avLst/>
            </a:prstGeom>
            <a:ln w="1270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51754" y="2378138"/>
              <a:ext cx="1736272" cy="400110"/>
            </a:xfrm>
            <a:prstGeom prst="rect">
              <a:avLst/>
            </a:prstGeom>
            <a:noFill/>
          </p:spPr>
          <p:txBody>
            <a:bodyPr wrap="square" rtlCol="0">
              <a:spAutoFit/>
            </a:bodyPr>
            <a:lstStyle/>
            <a:p>
              <a:r>
                <a:rPr lang="en-US" sz="2000" dirty="0"/>
                <a:t>the real range</a:t>
              </a:r>
            </a:p>
          </p:txBody>
        </p:sp>
        <p:sp>
          <p:nvSpPr>
            <p:cNvPr id="14" name="Explosion: 14 Points 13"/>
            <p:cNvSpPr/>
            <p:nvPr/>
          </p:nvSpPr>
          <p:spPr>
            <a:xfrm>
              <a:off x="250370" y="1865179"/>
              <a:ext cx="1889113" cy="1293538"/>
            </a:xfrm>
            <a:prstGeom prst="irregularSeal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Chaos</a:t>
              </a:r>
              <a:endParaRPr lang="en-US" dirty="0"/>
            </a:p>
          </p:txBody>
        </p:sp>
        <p:sp>
          <p:nvSpPr>
            <p:cNvPr id="15" name="Flowchart: Data 14"/>
            <p:cNvSpPr/>
            <p:nvPr/>
          </p:nvSpPr>
          <p:spPr>
            <a:xfrm>
              <a:off x="6900700" y="2233431"/>
              <a:ext cx="1886680" cy="925286"/>
            </a:xfrm>
            <a:prstGeom prst="flowChartInputOutpu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Precise Accuracy</a:t>
              </a:r>
            </a:p>
          </p:txBody>
        </p:sp>
      </p:grpSp>
      <p:sp>
        <p:nvSpPr>
          <p:cNvPr id="16" name="TextBox 15"/>
          <p:cNvSpPr txBox="1"/>
          <p:nvPr/>
        </p:nvSpPr>
        <p:spPr>
          <a:xfrm>
            <a:off x="1626528" y="2556562"/>
            <a:ext cx="6814945" cy="3447098"/>
          </a:xfrm>
          <a:prstGeom prst="rect">
            <a:avLst/>
          </a:prstGeom>
          <a:noFill/>
        </p:spPr>
        <p:txBody>
          <a:bodyPr wrap="square" rtlCol="0">
            <a:spAutoFit/>
          </a:bodyPr>
          <a:lstStyle/>
          <a:p>
            <a:r>
              <a:rPr lang="en-US" sz="2200" dirty="0"/>
              <a:t>Our Fallibility Factors:</a:t>
            </a:r>
          </a:p>
          <a:p>
            <a:pPr marL="342900" indent="-171450">
              <a:buFont typeface="Arial" panose="020B0604020202020204" pitchFamily="34" charset="0"/>
              <a:buChar char="•"/>
            </a:pPr>
            <a:r>
              <a:rPr lang="en-US" sz="2200" dirty="0"/>
              <a:t>Decay (the neuron’s chemistry change is not sustained)</a:t>
            </a:r>
          </a:p>
          <a:p>
            <a:pPr marL="342900" indent="-171450">
              <a:buFont typeface="Arial" panose="020B0604020202020204" pitchFamily="34" charset="0"/>
              <a:buChar char="•"/>
            </a:pPr>
            <a:r>
              <a:rPr lang="en-US" sz="2200" dirty="0"/>
              <a:t>Emotions</a:t>
            </a:r>
          </a:p>
          <a:p>
            <a:pPr marL="342900" indent="-171450">
              <a:buFont typeface="Arial" panose="020B0604020202020204" pitchFamily="34" charset="0"/>
              <a:buChar char="•"/>
            </a:pPr>
            <a:r>
              <a:rPr lang="en-US" sz="2200" dirty="0"/>
              <a:t>Interference from other stimuli</a:t>
            </a:r>
          </a:p>
          <a:p>
            <a:pPr marL="342900" indent="-171450">
              <a:buFont typeface="Arial" panose="020B0604020202020204" pitchFamily="34" charset="0"/>
              <a:buChar char="•"/>
            </a:pPr>
            <a:r>
              <a:rPr lang="en-US" sz="2200" dirty="0"/>
              <a:t>Contamination from others</a:t>
            </a:r>
          </a:p>
          <a:p>
            <a:pPr marL="342900" indent="-171450">
              <a:buFont typeface="Arial" panose="020B0604020202020204" pitchFamily="34" charset="0"/>
              <a:buChar char="•"/>
            </a:pPr>
            <a:r>
              <a:rPr lang="en-US" sz="2200" dirty="0"/>
              <a:t>The “constructive” and networked combination of  countless other contributions from the brain</a:t>
            </a:r>
          </a:p>
          <a:p>
            <a:pPr marL="342900" indent="-171450">
              <a:buFont typeface="Arial" panose="020B0604020202020204" pitchFamily="34" charset="0"/>
              <a:buChar char="•"/>
            </a:pPr>
            <a:r>
              <a:rPr lang="en-US" sz="2200" dirty="0"/>
              <a:t>The sculpting and economizing benefits of forgetting</a:t>
            </a:r>
          </a:p>
          <a:p>
            <a:pPr marL="342900" indent="-171450">
              <a:buFont typeface="Arial" panose="020B0604020202020204" pitchFamily="34" charset="0"/>
              <a:buChar char="•"/>
            </a:pPr>
            <a:endParaRPr lang="en-US" sz="2200" dirty="0"/>
          </a:p>
          <a:p>
            <a:pPr marL="342900" indent="-171450">
              <a:buFont typeface="Arial" panose="020B0604020202020204" pitchFamily="34" charset="0"/>
              <a:buChar char="•"/>
            </a:pPr>
            <a:endParaRPr lang="en-US" sz="2000" dirty="0"/>
          </a:p>
        </p:txBody>
      </p:sp>
      <p:sp>
        <p:nvSpPr>
          <p:cNvPr id="18" name="TextBox 17"/>
          <p:cNvSpPr txBox="1"/>
          <p:nvPr/>
        </p:nvSpPr>
        <p:spPr>
          <a:xfrm>
            <a:off x="1156220" y="5410564"/>
            <a:ext cx="7552477" cy="769441"/>
          </a:xfrm>
          <a:prstGeom prst="rect">
            <a:avLst/>
          </a:prstGeom>
          <a:noFill/>
        </p:spPr>
        <p:txBody>
          <a:bodyPr wrap="square" rtlCol="0">
            <a:spAutoFit/>
          </a:bodyPr>
          <a:lstStyle/>
          <a:p>
            <a:r>
              <a:rPr lang="en-US" sz="2200" i="1" dirty="0"/>
              <a:t>So, don’t be too cynical or too confident.  Memory is approximate and serviceable.  It is not a camcorder or computer.</a:t>
            </a:r>
          </a:p>
        </p:txBody>
      </p:sp>
      <p:sp>
        <p:nvSpPr>
          <p:cNvPr id="3" name="Slide Number Placeholder 2"/>
          <p:cNvSpPr>
            <a:spLocks noGrp="1"/>
          </p:cNvSpPr>
          <p:nvPr>
            <p:ph type="sldNum" sz="quarter" idx="12"/>
          </p:nvPr>
        </p:nvSpPr>
        <p:spPr/>
        <p:txBody>
          <a:bodyPr/>
          <a:lstStyle/>
          <a:p>
            <a:fld id="{01F5D030-6FD3-4FC6-AAF3-B22C2265DA20}" type="slidenum">
              <a:rPr lang="en-US" smtClean="0"/>
              <a:pPr/>
              <a:t>25</a:t>
            </a:fld>
            <a:endParaRPr lang="en-US"/>
          </a:p>
        </p:txBody>
      </p:sp>
    </p:spTree>
    <p:extLst>
      <p:ext uri="{BB962C8B-B14F-4D97-AF65-F5344CB8AC3E}">
        <p14:creationId xmlns:p14="http://schemas.microsoft.com/office/powerpoint/2010/main" val="3462554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2098" y="669072"/>
            <a:ext cx="7237141" cy="4955203"/>
          </a:xfrm>
          <a:prstGeom prst="rect">
            <a:avLst/>
          </a:prstGeom>
          <a:noFill/>
        </p:spPr>
        <p:txBody>
          <a:bodyPr wrap="square" rtlCol="0">
            <a:spAutoFit/>
          </a:bodyPr>
          <a:lstStyle/>
          <a:p>
            <a:r>
              <a:rPr lang="en-US" sz="2800" b="1" i="1" dirty="0"/>
              <a:t>Well, it depends…</a:t>
            </a:r>
          </a:p>
          <a:p>
            <a:r>
              <a:rPr lang="en-US" sz="2800" b="1" dirty="0"/>
              <a:t>Three Important Influences on Remembering</a:t>
            </a:r>
          </a:p>
          <a:p>
            <a:endParaRPr lang="en-US" dirty="0"/>
          </a:p>
          <a:p>
            <a:pPr marL="342900" indent="-342900">
              <a:buFont typeface="+mj-lt"/>
              <a:buAutoNum type="arabicPeriod"/>
            </a:pPr>
            <a:r>
              <a:rPr lang="en-US" sz="2200" b="1" dirty="0"/>
              <a:t>Context-Dependent Memory: </a:t>
            </a:r>
            <a:r>
              <a:rPr lang="en-US" sz="2200" dirty="0"/>
              <a:t>we remember better in the location of  that experience or learning.</a:t>
            </a:r>
            <a:br>
              <a:rPr lang="en-US" sz="2200" dirty="0"/>
            </a:br>
            <a:endParaRPr lang="en-US" sz="2200" dirty="0"/>
          </a:p>
          <a:p>
            <a:pPr marL="342900" indent="-342900">
              <a:buFont typeface="+mj-lt"/>
              <a:buAutoNum type="arabicPeriod"/>
            </a:pPr>
            <a:r>
              <a:rPr lang="en-US" sz="2200" b="1" dirty="0"/>
              <a:t>Mood-Dependent Memory: </a:t>
            </a:r>
            <a:r>
              <a:rPr lang="en-US" sz="2200" dirty="0"/>
              <a:t>we remember better when we are in the same mood in which we learned that content or had that experience.</a:t>
            </a:r>
            <a:br>
              <a:rPr lang="en-US" sz="2200" dirty="0"/>
            </a:br>
            <a:endParaRPr lang="en-US" sz="2200" dirty="0"/>
          </a:p>
          <a:p>
            <a:pPr marL="342900" indent="-342900">
              <a:buFont typeface="+mj-lt"/>
              <a:buAutoNum type="arabicPeriod"/>
            </a:pPr>
            <a:r>
              <a:rPr lang="en-US" sz="2200" b="1" dirty="0"/>
              <a:t>State-Dependent Memory: </a:t>
            </a:r>
            <a:r>
              <a:rPr lang="en-US" sz="2200" dirty="0"/>
              <a:t>we “remember” more vividly, selectively, and often inaccurately when we are in the same psychotropic condition: normal, drunk, manic, desperate, terrified, etc.</a:t>
            </a:r>
          </a:p>
        </p:txBody>
      </p:sp>
      <p:sp>
        <p:nvSpPr>
          <p:cNvPr id="3" name="Slide Number Placeholder 2"/>
          <p:cNvSpPr>
            <a:spLocks noGrp="1"/>
          </p:cNvSpPr>
          <p:nvPr>
            <p:ph type="sldNum" sz="quarter" idx="12"/>
          </p:nvPr>
        </p:nvSpPr>
        <p:spPr/>
        <p:txBody>
          <a:bodyPr/>
          <a:lstStyle/>
          <a:p>
            <a:fld id="{01F5D030-6FD3-4FC6-AAF3-B22C2265DA20}" type="slidenum">
              <a:rPr lang="en-US" smtClean="0"/>
              <a:pPr/>
              <a:t>26</a:t>
            </a:fld>
            <a:endParaRPr lang="en-US"/>
          </a:p>
        </p:txBody>
      </p:sp>
    </p:spTree>
    <p:extLst>
      <p:ext uri="{BB962C8B-B14F-4D97-AF65-F5344CB8AC3E}">
        <p14:creationId xmlns:p14="http://schemas.microsoft.com/office/powerpoint/2010/main" val="361835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052" y="266297"/>
            <a:ext cx="5002396" cy="954107"/>
          </a:xfrm>
          <a:prstGeom prst="rect">
            <a:avLst/>
          </a:prstGeom>
          <a:noFill/>
        </p:spPr>
        <p:txBody>
          <a:bodyPr wrap="square" rtlCol="0">
            <a:spAutoFit/>
          </a:bodyPr>
          <a:lstStyle/>
          <a:p>
            <a:r>
              <a:rPr lang="en-US" sz="2800" b="1" dirty="0"/>
              <a:t>The Memory Wars</a:t>
            </a:r>
          </a:p>
          <a:p>
            <a:r>
              <a:rPr lang="en-US" sz="2800" b="1" dirty="0"/>
              <a:t>and Creating False Memories</a:t>
            </a:r>
          </a:p>
        </p:txBody>
      </p:sp>
      <p:sp>
        <p:nvSpPr>
          <p:cNvPr id="3" name="TextBox 2"/>
          <p:cNvSpPr txBox="1"/>
          <p:nvPr/>
        </p:nvSpPr>
        <p:spPr>
          <a:xfrm>
            <a:off x="693520" y="1149682"/>
            <a:ext cx="7659172" cy="5170646"/>
          </a:xfrm>
          <a:prstGeom prst="rect">
            <a:avLst/>
          </a:prstGeom>
          <a:noFill/>
        </p:spPr>
        <p:txBody>
          <a:bodyPr wrap="square" rtlCol="0">
            <a:spAutoFit/>
          </a:bodyPr>
          <a:lstStyle/>
          <a:p>
            <a:pPr>
              <a:spcAft>
                <a:spcPts val="800"/>
              </a:spcAft>
            </a:pPr>
            <a:r>
              <a:rPr lang="en-US" sz="2200" b="1" u="sng" dirty="0"/>
              <a:t>False Memories</a:t>
            </a:r>
            <a:r>
              <a:rPr lang="en-US" sz="2200" b="1" dirty="0"/>
              <a:t>: </a:t>
            </a:r>
            <a:r>
              <a:rPr lang="en-US" sz="2200" dirty="0"/>
              <a:t>These are very common.  Such confabulation is relatively easy to induce in most of us. The process is well-researched, well-documented, and verified by replication. (See Elizabeth Loftus)</a:t>
            </a:r>
            <a:br>
              <a:rPr lang="en-US" sz="2200" dirty="0"/>
            </a:br>
            <a:r>
              <a:rPr lang="en-US" sz="2200" b="1" u="sng" dirty="0"/>
              <a:t>The Key Issue</a:t>
            </a:r>
            <a:r>
              <a:rPr lang="en-US" sz="2200" b="1" dirty="0"/>
              <a:t>:  </a:t>
            </a:r>
            <a:r>
              <a:rPr lang="en-US" sz="2200" dirty="0"/>
              <a:t>A series of claimed child abuse cases in the 1980s and 90s in which therapists used leading questions, loaded language, and suggestive case examples to provoke retrieval and recall of content the client </a:t>
            </a:r>
            <a:r>
              <a:rPr lang="en-US" sz="2200" i="1" dirty="0"/>
              <a:t>inferred from the therapy</a:t>
            </a:r>
            <a:r>
              <a:rPr lang="en-US" sz="2200" dirty="0"/>
              <a:t>, not their real past (confusing memory of their perception and rehearsing that perception with an event that never happened).</a:t>
            </a:r>
            <a:br>
              <a:rPr lang="en-US" sz="2200" dirty="0"/>
            </a:br>
            <a:r>
              <a:rPr lang="en-US" sz="2200" b="1" u="sng" dirty="0"/>
              <a:t>Our Concern:  </a:t>
            </a:r>
            <a:r>
              <a:rPr lang="en-US" sz="2200" dirty="0"/>
              <a:t>Care receivers who pick up out-of-date notions about repressed memory from unreliable sources, or who thrive on drama and sensationalism.</a:t>
            </a:r>
            <a:br>
              <a:rPr lang="en-US" sz="2200" dirty="0"/>
            </a:br>
            <a:r>
              <a:rPr lang="en-US" sz="2200" b="1" u="sng" dirty="0"/>
              <a:t>Our Dilemma:  </a:t>
            </a:r>
            <a:r>
              <a:rPr lang="en-US" sz="2200" dirty="0"/>
              <a:t>Distinguishing cases that have merit from cases of “imagination inflation.”</a:t>
            </a:r>
          </a:p>
        </p:txBody>
      </p:sp>
      <p:sp>
        <p:nvSpPr>
          <p:cNvPr id="4" name="Slide Number Placeholder 3"/>
          <p:cNvSpPr>
            <a:spLocks noGrp="1"/>
          </p:cNvSpPr>
          <p:nvPr>
            <p:ph type="sldNum" sz="quarter" idx="12"/>
          </p:nvPr>
        </p:nvSpPr>
        <p:spPr/>
        <p:txBody>
          <a:bodyPr/>
          <a:lstStyle/>
          <a:p>
            <a:fld id="{01F5D030-6FD3-4FC6-AAF3-B22C2265DA20}" type="slidenum">
              <a:rPr lang="en-US" smtClean="0"/>
              <a:pPr/>
              <a:t>27</a:t>
            </a:fld>
            <a:endParaRPr lang="en-US"/>
          </a:p>
        </p:txBody>
      </p:sp>
    </p:spTree>
    <p:extLst>
      <p:ext uri="{BB962C8B-B14F-4D97-AF65-F5344CB8AC3E}">
        <p14:creationId xmlns:p14="http://schemas.microsoft.com/office/powerpoint/2010/main" val="1294133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actors contributing to false memories Hockenbu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90" y="-153758"/>
            <a:ext cx="10583184" cy="8316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1F5D030-6FD3-4FC6-AAF3-B22C2265DA20}" type="slidenum">
              <a:rPr lang="en-US" smtClean="0"/>
              <a:pPr/>
              <a:t>28</a:t>
            </a:fld>
            <a:endParaRPr lang="en-US"/>
          </a:p>
        </p:txBody>
      </p:sp>
    </p:spTree>
    <p:extLst>
      <p:ext uri="{BB962C8B-B14F-4D97-AF65-F5344CB8AC3E}">
        <p14:creationId xmlns:p14="http://schemas.microsoft.com/office/powerpoint/2010/main" val="11156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535" y="301083"/>
            <a:ext cx="8017727" cy="954107"/>
          </a:xfrm>
          <a:prstGeom prst="rect">
            <a:avLst/>
          </a:prstGeom>
          <a:noFill/>
        </p:spPr>
        <p:txBody>
          <a:bodyPr wrap="square" rtlCol="0">
            <a:spAutoFit/>
          </a:bodyPr>
          <a:lstStyle/>
          <a:p>
            <a:r>
              <a:rPr lang="en-US" sz="2800" b="1" dirty="0"/>
              <a:t>The Memory Wars and </a:t>
            </a:r>
          </a:p>
          <a:p>
            <a:r>
              <a:rPr lang="en-US" sz="2800" b="1" dirty="0"/>
              <a:t>Fake News, Alternate Facts, and Post-truth</a:t>
            </a:r>
          </a:p>
        </p:txBody>
      </p:sp>
      <p:sp>
        <p:nvSpPr>
          <p:cNvPr id="3" name="TextBox 2"/>
          <p:cNvSpPr txBox="1"/>
          <p:nvPr/>
        </p:nvSpPr>
        <p:spPr>
          <a:xfrm>
            <a:off x="544051" y="1420279"/>
            <a:ext cx="8318809" cy="5109091"/>
          </a:xfrm>
          <a:prstGeom prst="rect">
            <a:avLst/>
          </a:prstGeom>
          <a:noFill/>
        </p:spPr>
        <p:txBody>
          <a:bodyPr wrap="square" rtlCol="0">
            <a:spAutoFit/>
          </a:bodyPr>
          <a:lstStyle/>
          <a:p>
            <a:pPr>
              <a:spcAft>
                <a:spcPts val="800"/>
              </a:spcAft>
            </a:pPr>
            <a:r>
              <a:rPr lang="en-US" sz="2200" b="1" u="sng" dirty="0"/>
              <a:t>Two Key Concepts</a:t>
            </a:r>
            <a:r>
              <a:rPr lang="en-US" sz="2200" b="1" dirty="0"/>
              <a:t>:</a:t>
            </a:r>
          </a:p>
          <a:p>
            <a:pPr marL="346075">
              <a:spcAft>
                <a:spcPts val="800"/>
              </a:spcAft>
            </a:pPr>
            <a:r>
              <a:rPr lang="en-US" sz="2200" b="1" i="1" dirty="0"/>
              <a:t>The Misinformation Effect</a:t>
            </a:r>
            <a:r>
              <a:rPr lang="en-US" sz="2200" dirty="0"/>
              <a:t>: a memory distortion in which a person’s existing and valid (if not entirely accurate) memory is altered when the person is exposed to misleading information.</a:t>
            </a:r>
          </a:p>
          <a:p>
            <a:pPr marL="346075">
              <a:spcAft>
                <a:spcPts val="800"/>
              </a:spcAft>
            </a:pPr>
            <a:r>
              <a:rPr lang="en-US" sz="2200" dirty="0"/>
              <a:t>Again, memory is always constructive to some extent.</a:t>
            </a:r>
          </a:p>
          <a:p>
            <a:pPr marL="346075">
              <a:spcAft>
                <a:spcPts val="800"/>
              </a:spcAft>
            </a:pPr>
            <a:r>
              <a:rPr lang="en-US" sz="2200" b="1" i="1" dirty="0"/>
              <a:t>Source Confusion</a:t>
            </a:r>
            <a:r>
              <a:rPr lang="en-US" sz="2200" dirty="0"/>
              <a:t>: a memory distortion that occurs when the true source of the memory is forgotten or replaced.</a:t>
            </a:r>
          </a:p>
          <a:p>
            <a:pPr marL="346075">
              <a:spcAft>
                <a:spcPts val="800"/>
              </a:spcAft>
            </a:pPr>
            <a:r>
              <a:rPr lang="en-US" sz="2200" dirty="0"/>
              <a:t>In our times of Twitter and 24/7/365 filler news, information is difficult for all of us to sort and organize.</a:t>
            </a:r>
          </a:p>
          <a:p>
            <a:pPr>
              <a:spcAft>
                <a:spcPts val="800"/>
              </a:spcAft>
            </a:pPr>
            <a:r>
              <a:rPr lang="en-US" sz="2200" b="1" u="sng" dirty="0"/>
              <a:t>The Point</a:t>
            </a:r>
            <a:r>
              <a:rPr lang="en-US" sz="2200" b="1" dirty="0"/>
              <a:t>:</a:t>
            </a:r>
            <a:r>
              <a:rPr lang="en-US" sz="2200" dirty="0"/>
              <a:t>	The point is not for us here to focus on politics but to be 			aware of the cultural shifts and influences that set up those 			around us for confusion and misdirection.</a:t>
            </a:r>
          </a:p>
          <a:p>
            <a:pPr>
              <a:spcAft>
                <a:spcPts val="800"/>
              </a:spcAft>
            </a:pPr>
            <a:endParaRPr lang="en-US" sz="2200" dirty="0"/>
          </a:p>
        </p:txBody>
      </p:sp>
      <p:sp>
        <p:nvSpPr>
          <p:cNvPr id="4" name="Slide Number Placeholder 3"/>
          <p:cNvSpPr>
            <a:spLocks noGrp="1"/>
          </p:cNvSpPr>
          <p:nvPr>
            <p:ph type="sldNum" sz="quarter" idx="12"/>
          </p:nvPr>
        </p:nvSpPr>
        <p:spPr/>
        <p:txBody>
          <a:bodyPr/>
          <a:lstStyle/>
          <a:p>
            <a:fld id="{01F5D030-6FD3-4FC6-AAF3-B22C2265DA20}" type="slidenum">
              <a:rPr lang="en-US" smtClean="0"/>
              <a:pPr/>
              <a:t>29</a:t>
            </a:fld>
            <a:endParaRPr lang="en-US"/>
          </a:p>
        </p:txBody>
      </p:sp>
    </p:spTree>
    <p:extLst>
      <p:ext uri="{BB962C8B-B14F-4D97-AF65-F5344CB8AC3E}">
        <p14:creationId xmlns:p14="http://schemas.microsoft.com/office/powerpoint/2010/main" val="393821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4161" y="1671141"/>
            <a:ext cx="5785339" cy="2308324"/>
          </a:xfrm>
          <a:prstGeom prst="rect">
            <a:avLst/>
          </a:prstGeom>
          <a:noFill/>
        </p:spPr>
        <p:txBody>
          <a:bodyPr wrap="square" rtlCol="0">
            <a:spAutoFit/>
          </a:bodyPr>
          <a:lstStyle/>
          <a:p>
            <a:pPr algn="r"/>
            <a:r>
              <a:rPr lang="en-US" sz="3600" b="1" dirty="0"/>
              <a:t>Some table talk:</a:t>
            </a:r>
          </a:p>
          <a:p>
            <a:pPr algn="r"/>
            <a:endParaRPr lang="en-US" sz="3600" dirty="0"/>
          </a:p>
          <a:p>
            <a:pPr algn="r"/>
            <a:endParaRPr lang="en-US" sz="3600" dirty="0"/>
          </a:p>
          <a:p>
            <a:pPr algn="r"/>
            <a:r>
              <a:rPr lang="en-US" sz="3600" dirty="0"/>
              <a:t>What’s your earliest memory?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00" y="529004"/>
            <a:ext cx="3111745" cy="2019300"/>
          </a:xfrm>
          <a:prstGeom prst="rect">
            <a:avLst/>
          </a:prstGeom>
        </p:spPr>
      </p:pic>
      <p:sp>
        <p:nvSpPr>
          <p:cNvPr id="4" name="Slide Number Placeholder 3"/>
          <p:cNvSpPr>
            <a:spLocks noGrp="1"/>
          </p:cNvSpPr>
          <p:nvPr>
            <p:ph type="sldNum" sz="quarter" idx="12"/>
          </p:nvPr>
        </p:nvSpPr>
        <p:spPr/>
        <p:txBody>
          <a:bodyPr/>
          <a:lstStyle/>
          <a:p>
            <a:fld id="{01F5D030-6FD3-4FC6-AAF3-B22C2265DA20}" type="slidenum">
              <a:rPr lang="en-US" smtClean="0"/>
              <a:pPr/>
              <a:t>3</a:t>
            </a:fld>
            <a:endParaRPr lang="en-US"/>
          </a:p>
        </p:txBody>
      </p:sp>
    </p:spTree>
    <p:extLst>
      <p:ext uri="{BB962C8B-B14F-4D97-AF65-F5344CB8AC3E}">
        <p14:creationId xmlns:p14="http://schemas.microsoft.com/office/powerpoint/2010/main" val="2309553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458" y="726577"/>
            <a:ext cx="7880187" cy="1446550"/>
          </a:xfrm>
          <a:prstGeom prst="rect">
            <a:avLst/>
          </a:prstGeom>
          <a:noFill/>
        </p:spPr>
        <p:txBody>
          <a:bodyPr wrap="square" rtlCol="0">
            <a:spAutoFit/>
          </a:bodyPr>
          <a:lstStyle/>
          <a:p>
            <a:r>
              <a:rPr lang="en-US" sz="2200" dirty="0"/>
              <a:t>Rumination, a behavior related to depression, refers to repetitively going over a thought or a problem without any resolution.  Compare also to cognitive distortions.  Females and esp. young </a:t>
            </a:r>
            <a:r>
              <a:rPr lang="en-US" sz="2200" dirty="0" err="1"/>
              <a:t>adol</a:t>
            </a:r>
            <a:r>
              <a:rPr lang="en-US" sz="2200" dirty="0"/>
              <a:t> females are susceptible.</a:t>
            </a:r>
            <a:r>
              <a:rPr lang="en-US" dirty="0"/>
              <a:t> </a:t>
            </a:r>
          </a:p>
        </p:txBody>
      </p:sp>
      <p:sp>
        <p:nvSpPr>
          <p:cNvPr id="3" name="TextBox 2"/>
          <p:cNvSpPr txBox="1"/>
          <p:nvPr/>
        </p:nvSpPr>
        <p:spPr>
          <a:xfrm>
            <a:off x="1373507" y="260959"/>
            <a:ext cx="5955092" cy="461665"/>
          </a:xfrm>
          <a:prstGeom prst="rect">
            <a:avLst/>
          </a:prstGeom>
          <a:noFill/>
        </p:spPr>
        <p:txBody>
          <a:bodyPr wrap="none" rtlCol="0">
            <a:spAutoFit/>
          </a:bodyPr>
          <a:lstStyle/>
          <a:p>
            <a:r>
              <a:rPr lang="en-US" sz="2400" b="1" dirty="0"/>
              <a:t>Rumination: the Memory’s “Groundhog Day”</a:t>
            </a:r>
          </a:p>
        </p:txBody>
      </p:sp>
      <p:sp>
        <p:nvSpPr>
          <p:cNvPr id="4" name="TextBox 3"/>
          <p:cNvSpPr txBox="1"/>
          <p:nvPr/>
        </p:nvSpPr>
        <p:spPr>
          <a:xfrm>
            <a:off x="594458" y="5117122"/>
            <a:ext cx="8141676" cy="1446550"/>
          </a:xfrm>
          <a:prstGeom prst="rect">
            <a:avLst/>
          </a:prstGeom>
          <a:noFill/>
        </p:spPr>
        <p:txBody>
          <a:bodyPr wrap="square" rtlCol="0">
            <a:spAutoFit/>
          </a:bodyPr>
          <a:lstStyle/>
          <a:p>
            <a:r>
              <a:rPr lang="en-US" sz="2200" dirty="0"/>
              <a:t>Note also co-rumination: the behavior of talking too much with another person about problems, stressors, and anxieties—specifically when girls rehash their complaints excessively, reinforcing one or both of them in negativity, depression, and hopelessness.</a:t>
            </a:r>
          </a:p>
        </p:txBody>
      </p:sp>
      <p:grpSp>
        <p:nvGrpSpPr>
          <p:cNvPr id="6" name="Group 5"/>
          <p:cNvGrpSpPr/>
          <p:nvPr/>
        </p:nvGrpSpPr>
        <p:grpSpPr>
          <a:xfrm>
            <a:off x="948431" y="2168853"/>
            <a:ext cx="6899692" cy="2826358"/>
            <a:chOff x="852854" y="2281972"/>
            <a:chExt cx="6899692" cy="2826358"/>
          </a:xfrm>
        </p:grpSpPr>
        <p:pic>
          <p:nvPicPr>
            <p:cNvPr id="2052" name="Picture 4" descr="Image result for rumination and mem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05" y="2286246"/>
              <a:ext cx="6627141" cy="2822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2854" y="2281972"/>
              <a:ext cx="1301261" cy="2822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Negative life events—perhaps major or cumulative minor</a:t>
              </a:r>
            </a:p>
          </p:txBody>
        </p:sp>
      </p:grpSp>
      <p:sp>
        <p:nvSpPr>
          <p:cNvPr id="7" name="Slide Number Placeholder 6"/>
          <p:cNvSpPr>
            <a:spLocks noGrp="1"/>
          </p:cNvSpPr>
          <p:nvPr>
            <p:ph type="sldNum" sz="quarter" idx="12"/>
          </p:nvPr>
        </p:nvSpPr>
        <p:spPr/>
        <p:txBody>
          <a:bodyPr/>
          <a:lstStyle/>
          <a:p>
            <a:fld id="{01F5D030-6FD3-4FC6-AAF3-B22C2265DA20}" type="slidenum">
              <a:rPr lang="en-US" smtClean="0"/>
              <a:pPr/>
              <a:t>30</a:t>
            </a:fld>
            <a:endParaRPr lang="en-US"/>
          </a:p>
        </p:txBody>
      </p:sp>
    </p:spTree>
    <p:extLst>
      <p:ext uri="{BB962C8B-B14F-4D97-AF65-F5344CB8AC3E}">
        <p14:creationId xmlns:p14="http://schemas.microsoft.com/office/powerpoint/2010/main" val="3206355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wi 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123" y="145074"/>
            <a:ext cx="2813539" cy="21101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7392" y="1200151"/>
            <a:ext cx="8581293" cy="5427127"/>
          </a:xfrm>
          <a:prstGeom prst="rect">
            <a:avLst/>
          </a:prstGeom>
          <a:noFill/>
        </p:spPr>
        <p:txBody>
          <a:bodyPr wrap="square" rtlCol="0">
            <a:spAutoFit/>
          </a:bodyPr>
          <a:lstStyle/>
          <a:p>
            <a:pPr>
              <a:spcAft>
                <a:spcPts val="400"/>
              </a:spcAft>
            </a:pPr>
            <a:r>
              <a:rPr lang="en-US" sz="2200" dirty="0"/>
              <a:t>1. When we think of a bird, we think of a robin,</a:t>
            </a:r>
            <a:br>
              <a:rPr lang="en-US" sz="2200" dirty="0"/>
            </a:br>
            <a:r>
              <a:rPr lang="en-US" sz="2200" dirty="0"/>
              <a:t>not a kiwi. We use representative heuristics, not</a:t>
            </a:r>
            <a:br>
              <a:rPr lang="en-US" sz="2200" dirty="0"/>
            </a:br>
            <a:r>
              <a:rPr lang="en-US" sz="2200" dirty="0"/>
              <a:t>analytical algorithms, when we think about things.</a:t>
            </a:r>
          </a:p>
          <a:p>
            <a:pPr>
              <a:spcAft>
                <a:spcPts val="400"/>
              </a:spcAft>
            </a:pPr>
            <a:r>
              <a:rPr lang="en-US" sz="2200" dirty="0"/>
              <a:t>2. Our memories of events that have beginning and ending periods—especially an extended process such as an unpleasant medical procedure, a firefight battle, a natural disaster, or a family breakdown—are governed not by the entirety of the experience but by feature moments.</a:t>
            </a:r>
          </a:p>
          <a:p>
            <a:pPr>
              <a:spcAft>
                <a:spcPts val="400"/>
              </a:spcAft>
            </a:pPr>
            <a:r>
              <a:rPr lang="en-US" sz="2200" dirty="0"/>
              <a:t>3. Two features or factors dominate our memory of these events:</a:t>
            </a:r>
          </a:p>
          <a:p>
            <a:pPr>
              <a:spcAft>
                <a:spcPts val="400"/>
              </a:spcAft>
            </a:pPr>
            <a:r>
              <a:rPr lang="en-US" sz="2200" dirty="0"/>
              <a:t>		● the peak moment			● the period at the end</a:t>
            </a:r>
          </a:p>
          <a:p>
            <a:pPr>
              <a:spcAft>
                <a:spcPts val="400"/>
              </a:spcAft>
            </a:pPr>
            <a:r>
              <a:rPr lang="en-US" sz="2200" dirty="0"/>
              <a:t>4. Example application: rather than ending the pain quickly (such as with an opioid), if the dentist or doctor </a:t>
            </a:r>
            <a:r>
              <a:rPr lang="en-US" sz="2200" b="1" i="1" dirty="0"/>
              <a:t>prolongs the process a little longer </a:t>
            </a:r>
            <a:r>
              <a:rPr lang="en-US" sz="2200" dirty="0"/>
              <a:t>but </a:t>
            </a:r>
            <a:r>
              <a:rPr lang="en-US" sz="2200" b="1" i="1" dirty="0"/>
              <a:t>increases the comfort level up to and at the close</a:t>
            </a:r>
            <a:r>
              <a:rPr lang="en-US" sz="2200" dirty="0"/>
              <a:t>, we experience and remember the entire event much more positively.</a:t>
            </a:r>
          </a:p>
          <a:p>
            <a:pPr>
              <a:spcAft>
                <a:spcPts val="400"/>
              </a:spcAft>
            </a:pPr>
            <a:r>
              <a:rPr lang="en-US" sz="2200" dirty="0"/>
              <a:t>5. Takeaway: while many of us are skeptical about all the talk about “closure,” this process can be generalized to many life events.</a:t>
            </a:r>
          </a:p>
        </p:txBody>
      </p:sp>
      <p:sp>
        <p:nvSpPr>
          <p:cNvPr id="4" name="TextBox 3"/>
          <p:cNvSpPr txBox="1"/>
          <p:nvPr/>
        </p:nvSpPr>
        <p:spPr>
          <a:xfrm>
            <a:off x="237392" y="234331"/>
            <a:ext cx="6409594" cy="830997"/>
          </a:xfrm>
          <a:prstGeom prst="rect">
            <a:avLst/>
          </a:prstGeom>
          <a:noFill/>
        </p:spPr>
        <p:txBody>
          <a:bodyPr wrap="square" rtlCol="0">
            <a:spAutoFit/>
          </a:bodyPr>
          <a:lstStyle/>
          <a:p>
            <a:r>
              <a:rPr lang="en-US" sz="2400" b="1" dirty="0"/>
              <a:t>A Case for Closure: The Peak/End Rule, Abrupt</a:t>
            </a:r>
          </a:p>
          <a:p>
            <a:r>
              <a:rPr lang="en-US" sz="2400" b="1" dirty="0"/>
              <a:t>Ends vs. Diminishing Ends, and a Case for Closure</a:t>
            </a:r>
          </a:p>
        </p:txBody>
      </p:sp>
      <p:sp>
        <p:nvSpPr>
          <p:cNvPr id="5" name="Slide Number Placeholder 4"/>
          <p:cNvSpPr>
            <a:spLocks noGrp="1"/>
          </p:cNvSpPr>
          <p:nvPr>
            <p:ph type="sldNum" sz="quarter" idx="12"/>
          </p:nvPr>
        </p:nvSpPr>
        <p:spPr/>
        <p:txBody>
          <a:bodyPr/>
          <a:lstStyle/>
          <a:p>
            <a:fld id="{01F5D030-6FD3-4FC6-AAF3-B22C2265DA20}" type="slidenum">
              <a:rPr lang="en-US" smtClean="0"/>
              <a:pPr/>
              <a:t>31</a:t>
            </a:fld>
            <a:endParaRPr lang="en-US"/>
          </a:p>
        </p:txBody>
      </p:sp>
    </p:spTree>
    <p:extLst>
      <p:ext uri="{BB962C8B-B14F-4D97-AF65-F5344CB8AC3E}">
        <p14:creationId xmlns:p14="http://schemas.microsoft.com/office/powerpoint/2010/main" val="199947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 y="152400"/>
            <a:ext cx="3789884" cy="461665"/>
          </a:xfrm>
          <a:prstGeom prst="rect">
            <a:avLst/>
          </a:prstGeom>
          <a:noFill/>
        </p:spPr>
        <p:txBody>
          <a:bodyPr wrap="none" rtlCol="0">
            <a:spAutoFit/>
          </a:bodyPr>
          <a:lstStyle/>
          <a:p>
            <a:r>
              <a:rPr lang="en-US" sz="2400" b="1" dirty="0"/>
              <a:t>Memory, Sleep, and Dreams</a:t>
            </a:r>
          </a:p>
        </p:txBody>
      </p:sp>
      <p:sp>
        <p:nvSpPr>
          <p:cNvPr id="6" name="TextBox 5"/>
          <p:cNvSpPr txBox="1"/>
          <p:nvPr/>
        </p:nvSpPr>
        <p:spPr>
          <a:xfrm>
            <a:off x="538090" y="630253"/>
            <a:ext cx="7858564" cy="6186309"/>
          </a:xfrm>
          <a:prstGeom prst="rect">
            <a:avLst/>
          </a:prstGeom>
          <a:noFill/>
        </p:spPr>
        <p:txBody>
          <a:bodyPr wrap="square" rtlCol="0">
            <a:spAutoFit/>
          </a:bodyPr>
          <a:lstStyle/>
          <a:p>
            <a:pPr marL="457200" indent="-457200">
              <a:buFont typeface="+mj-lt"/>
              <a:buAutoNum type="arabicPeriod"/>
            </a:pPr>
            <a:r>
              <a:rPr lang="en-US" sz="2200" dirty="0"/>
              <a:t>Replicated studies confirm the association sleep with memory consolidation and long-term memory.</a:t>
            </a:r>
          </a:p>
          <a:p>
            <a:pPr marL="457200" indent="-457200">
              <a:buFont typeface="+mj-lt"/>
              <a:buAutoNum type="arabicPeriod"/>
            </a:pPr>
            <a:r>
              <a:rPr lang="en-US" sz="2200" dirty="0"/>
              <a:t>Sleep, and esp. REM dream sleep, links our day’s experiences with stored experience in complex, webbed, and highly integrative ways—not like Lego blocks or merely in series or parallel patterns. (Our dreams are weird!)</a:t>
            </a:r>
          </a:p>
          <a:p>
            <a:pPr marL="457200" indent="-457200">
              <a:buFont typeface="+mj-lt"/>
              <a:buAutoNum type="arabicPeriod"/>
            </a:pPr>
            <a:r>
              <a:rPr lang="en-US" sz="2200" dirty="0"/>
              <a:t>An impaired or disrupted sleep cycle limits the brain’s system cues, the neuro-chemical activity, and the neural network connections: new and old content fail to combine or combine in ways we can use.</a:t>
            </a:r>
          </a:p>
          <a:p>
            <a:pPr marL="457200" indent="-457200">
              <a:buFont typeface="+mj-lt"/>
              <a:buAutoNum type="arabicPeriod"/>
            </a:pPr>
            <a:r>
              <a:rPr lang="en-US" sz="2200" dirty="0"/>
              <a:t>Adolescents and young adults are notorious for disrupted sleep cycles.</a:t>
            </a:r>
          </a:p>
          <a:p>
            <a:pPr marL="457200" indent="-457200">
              <a:buFont typeface="+mj-lt"/>
              <a:buAutoNum type="arabicPeriod"/>
            </a:pPr>
            <a:r>
              <a:rPr lang="en-US" sz="2200" dirty="0"/>
              <a:t>Lots of somatic, health, and personal problems interfere with the sleep and memory cycle for older adults.</a:t>
            </a:r>
          </a:p>
          <a:p>
            <a:pPr marL="457200" indent="-457200">
              <a:buFont typeface="+mj-lt"/>
              <a:buAutoNum type="arabicPeriod"/>
            </a:pPr>
            <a:r>
              <a:rPr lang="en-US" sz="2200" dirty="0"/>
              <a:t>Eye Movement Desensitization Therapy or EMDR aims to leverage these processes through a wakeful series of eye movement exercises and mental imaging while awake. (EMDR remains somewhat controversial.)</a:t>
            </a:r>
          </a:p>
        </p:txBody>
      </p:sp>
      <p:sp>
        <p:nvSpPr>
          <p:cNvPr id="2" name="Slide Number Placeholder 1"/>
          <p:cNvSpPr>
            <a:spLocks noGrp="1"/>
          </p:cNvSpPr>
          <p:nvPr>
            <p:ph type="sldNum" sz="quarter" idx="12"/>
          </p:nvPr>
        </p:nvSpPr>
        <p:spPr/>
        <p:txBody>
          <a:bodyPr/>
          <a:lstStyle/>
          <a:p>
            <a:fld id="{01F5D030-6FD3-4FC6-AAF3-B22C2265DA20}" type="slidenum">
              <a:rPr lang="en-US" smtClean="0"/>
              <a:pPr/>
              <a:t>32</a:t>
            </a:fld>
            <a:endParaRPr lang="en-US"/>
          </a:p>
        </p:txBody>
      </p:sp>
    </p:spTree>
    <p:extLst>
      <p:ext uri="{BB962C8B-B14F-4D97-AF65-F5344CB8AC3E}">
        <p14:creationId xmlns:p14="http://schemas.microsoft.com/office/powerpoint/2010/main" val="1511034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768" y="96715"/>
            <a:ext cx="8783517" cy="6555641"/>
          </a:xfrm>
          <a:prstGeom prst="rect">
            <a:avLst/>
          </a:prstGeom>
          <a:noFill/>
        </p:spPr>
        <p:txBody>
          <a:bodyPr wrap="square" rtlCol="0">
            <a:spAutoFit/>
          </a:bodyPr>
          <a:lstStyle/>
          <a:p>
            <a:r>
              <a:rPr lang="en-US" sz="2000" b="1" dirty="0"/>
              <a:t>Summary: Ten Insights and Practical Takeaways </a:t>
            </a:r>
          </a:p>
          <a:p>
            <a:pPr marL="228600" lvl="0" indent="-228600">
              <a:buFont typeface="+mj-lt"/>
              <a:buAutoNum type="arabicPeriod"/>
            </a:pPr>
            <a:r>
              <a:rPr lang="en-US" sz="2000" dirty="0"/>
              <a:t>God keeps and does not forget his promises to us in Christ: Lo, I am with you always (Mt. 28:20), and I will come again and take you to myself, that where I am you may be also (Jn. 14:3).</a:t>
            </a:r>
          </a:p>
          <a:p>
            <a:pPr marL="228600" lvl="0" indent="-228600">
              <a:buFont typeface="+mj-lt"/>
              <a:buAutoNum type="arabicPeriod"/>
            </a:pPr>
            <a:r>
              <a:rPr lang="en-US" sz="2000" dirty="0"/>
              <a:t>Researchers use different models for studying memory, but the neurosciences now confirm that memory is extremely complex, includes several different but related systems (any one of which can go awry), and is distributed across the brain and body, not contained in any single structure or area of the brain.</a:t>
            </a:r>
          </a:p>
          <a:p>
            <a:pPr marL="228600" lvl="0" indent="-228600">
              <a:buFont typeface="+mj-lt"/>
              <a:buAutoNum type="arabicPeriod"/>
            </a:pPr>
            <a:r>
              <a:rPr lang="en-US" sz="2000" dirty="0"/>
              <a:t>Narrative memory is approximately reliable but not very precise.</a:t>
            </a:r>
          </a:p>
          <a:p>
            <a:pPr marL="228600" lvl="0" indent="-228600">
              <a:buFont typeface="+mj-lt"/>
              <a:buAutoNum type="arabicPeriod"/>
            </a:pPr>
            <a:r>
              <a:rPr lang="en-US" sz="2000" dirty="0"/>
              <a:t>Our experiences are genuine but can “set us up” for misrepresentative perceptions and misleading memory.</a:t>
            </a:r>
          </a:p>
          <a:p>
            <a:pPr marL="228600" lvl="0" indent="-228600">
              <a:buFont typeface="+mj-lt"/>
              <a:buAutoNum type="arabicPeriod"/>
            </a:pPr>
            <a:r>
              <a:rPr lang="en-US" sz="2000" dirty="0"/>
              <a:t>Creating or self-generating false memories is relatively common and easy to do.</a:t>
            </a:r>
          </a:p>
          <a:p>
            <a:pPr marL="228600" lvl="0" indent="-228600">
              <a:buFont typeface="+mj-lt"/>
              <a:buAutoNum type="arabicPeriod"/>
            </a:pPr>
            <a:r>
              <a:rPr lang="en-US" sz="2000" dirty="0"/>
              <a:t>Some sorts of trauma and abuse therapies, though perhaps well-intended, have led to false memories and accusations.</a:t>
            </a:r>
          </a:p>
          <a:p>
            <a:pPr marL="228600" lvl="0" indent="-228600">
              <a:buFont typeface="+mj-lt"/>
              <a:buAutoNum type="arabicPeriod"/>
            </a:pPr>
            <a:r>
              <a:rPr lang="en-US" sz="2000" dirty="0"/>
              <a:t>Watch for those struggling with rumination, which can trap them in “memory loops.”</a:t>
            </a:r>
          </a:p>
          <a:p>
            <a:pPr marL="228600" lvl="0" indent="-228600">
              <a:buFont typeface="+mj-lt"/>
              <a:buAutoNum type="arabicPeriod"/>
            </a:pPr>
            <a:r>
              <a:rPr lang="en-US" sz="2000" dirty="0"/>
              <a:t>A reasonably good sleep cycle promotes memory consolidation and organization.</a:t>
            </a:r>
          </a:p>
          <a:p>
            <a:pPr marL="228600" lvl="0" indent="-228600">
              <a:buFont typeface="+mj-lt"/>
              <a:buAutoNum type="arabicPeriod"/>
            </a:pPr>
            <a:r>
              <a:rPr lang="en-US" sz="2000" dirty="0"/>
              <a:t>Easing out of painful or troubling incidents can help form less troublesome memories.</a:t>
            </a:r>
          </a:p>
          <a:p>
            <a:pPr marL="228600" lvl="0" indent="-228600">
              <a:buFont typeface="+mj-lt"/>
              <a:buAutoNum type="arabicPeriod"/>
            </a:pPr>
            <a:r>
              <a:rPr lang="en-US" sz="2000" dirty="0"/>
              <a:t>  Alzheimer’s affects about 3% of the population, age 65 or younger.  The incidence goes up somewhat after 65.</a:t>
            </a:r>
          </a:p>
        </p:txBody>
      </p:sp>
      <p:sp>
        <p:nvSpPr>
          <p:cNvPr id="3" name="Slide Number Placeholder 2"/>
          <p:cNvSpPr>
            <a:spLocks noGrp="1"/>
          </p:cNvSpPr>
          <p:nvPr>
            <p:ph type="sldNum" sz="quarter" idx="12"/>
          </p:nvPr>
        </p:nvSpPr>
        <p:spPr/>
        <p:txBody>
          <a:bodyPr/>
          <a:lstStyle/>
          <a:p>
            <a:fld id="{01F5D030-6FD3-4FC6-AAF3-B22C2265DA20}" type="slidenum">
              <a:rPr lang="en-US" smtClean="0"/>
              <a:pPr/>
              <a:t>33</a:t>
            </a:fld>
            <a:endParaRPr lang="en-US"/>
          </a:p>
        </p:txBody>
      </p:sp>
    </p:spTree>
    <p:extLst>
      <p:ext uri="{BB962C8B-B14F-4D97-AF65-F5344CB8AC3E}">
        <p14:creationId xmlns:p14="http://schemas.microsoft.com/office/powerpoint/2010/main" val="1562170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908" y="808893"/>
            <a:ext cx="4636526" cy="646331"/>
          </a:xfrm>
          <a:prstGeom prst="rect">
            <a:avLst/>
          </a:prstGeom>
          <a:noFill/>
        </p:spPr>
        <p:txBody>
          <a:bodyPr wrap="none" rtlCol="0">
            <a:spAutoFit/>
          </a:bodyPr>
          <a:lstStyle/>
          <a:p>
            <a:r>
              <a:rPr lang="en-US" sz="3600" b="1" dirty="0"/>
              <a:t>A Perceptual Set Demo</a:t>
            </a:r>
            <a:endParaRPr lang="en-US" dirty="0"/>
          </a:p>
        </p:txBody>
      </p:sp>
      <p:sp>
        <p:nvSpPr>
          <p:cNvPr id="3" name="TextBox 2"/>
          <p:cNvSpPr txBox="1"/>
          <p:nvPr/>
        </p:nvSpPr>
        <p:spPr>
          <a:xfrm>
            <a:off x="1293959" y="1626577"/>
            <a:ext cx="6645494" cy="3693319"/>
          </a:xfrm>
          <a:prstGeom prst="rect">
            <a:avLst/>
          </a:prstGeom>
          <a:noFill/>
        </p:spPr>
        <p:txBody>
          <a:bodyPr wrap="square" rtlCol="0">
            <a:spAutoFit/>
          </a:bodyPr>
          <a:lstStyle/>
          <a:p>
            <a:r>
              <a:rPr lang="en-US" dirty="0"/>
              <a:t>Directions: In some quick, simple way divide the large group into two smaller groups, Group A and Group B.  Have Group A follow the first series of four cartoon figures of a man’s face while Group B closes or averts their eyes.  Reverse the process for Group B for the four cartoon figures of the woman seated.</a:t>
            </a:r>
            <a:br>
              <a:rPr lang="en-US" dirty="0"/>
            </a:br>
            <a:br>
              <a:rPr lang="en-US" dirty="0"/>
            </a:br>
            <a:r>
              <a:rPr lang="en-US" dirty="0"/>
              <a:t>Then use the slide with only the last two drawings of each figures to have the members of the two groups tell each other what the figure is.  Watch the confusion.</a:t>
            </a:r>
          </a:p>
          <a:p>
            <a:endParaRPr lang="en-US" dirty="0"/>
          </a:p>
          <a:p>
            <a:r>
              <a:rPr lang="en-US" dirty="0"/>
              <a:t>The entire group is usually quite impressed with how reasonable people can be ‘”set up” to look at the same content, then perceive it and, so, remember it in distinctly different ways. </a:t>
            </a:r>
          </a:p>
        </p:txBody>
      </p:sp>
    </p:spTree>
    <p:extLst>
      <p:ext uri="{BB962C8B-B14F-4D97-AF65-F5344CB8AC3E}">
        <p14:creationId xmlns:p14="http://schemas.microsoft.com/office/powerpoint/2010/main" val="344160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368" y="1477109"/>
            <a:ext cx="5988627" cy="2062103"/>
          </a:xfrm>
          <a:prstGeom prst="rect">
            <a:avLst/>
          </a:prstGeom>
          <a:noFill/>
        </p:spPr>
        <p:txBody>
          <a:bodyPr wrap="none" rtlCol="0">
            <a:spAutoFit/>
          </a:bodyPr>
          <a:lstStyle/>
          <a:p>
            <a:r>
              <a:rPr lang="en-US" sz="3200" dirty="0"/>
              <a:t>Two groups, one at a time.</a:t>
            </a:r>
          </a:p>
          <a:p>
            <a:endParaRPr lang="en-US" sz="3200" dirty="0"/>
          </a:p>
          <a:p>
            <a:r>
              <a:rPr lang="en-US" sz="3200" dirty="0"/>
              <a:t>Group B, look away.</a:t>
            </a:r>
          </a:p>
          <a:p>
            <a:r>
              <a:rPr lang="en-US" sz="3200" dirty="0"/>
              <a:t>Group A, follow the next few slides</a:t>
            </a:r>
          </a:p>
        </p:txBody>
      </p:sp>
      <p:sp>
        <p:nvSpPr>
          <p:cNvPr id="3" name="Slide Number Placeholder 2"/>
          <p:cNvSpPr>
            <a:spLocks noGrp="1"/>
          </p:cNvSpPr>
          <p:nvPr>
            <p:ph type="sldNum" sz="quarter" idx="12"/>
          </p:nvPr>
        </p:nvSpPr>
        <p:spPr/>
        <p:txBody>
          <a:bodyPr/>
          <a:lstStyle/>
          <a:p>
            <a:fld id="{01F5D030-6FD3-4FC6-AAF3-B22C2265DA20}" type="slidenum">
              <a:rPr lang="en-US" smtClean="0"/>
              <a:pPr/>
              <a:t>35</a:t>
            </a:fld>
            <a:endParaRPr lang="en-US"/>
          </a:p>
        </p:txBody>
      </p:sp>
    </p:spTree>
    <p:extLst>
      <p:ext uri="{BB962C8B-B14F-4D97-AF65-F5344CB8AC3E}">
        <p14:creationId xmlns:p14="http://schemas.microsoft.com/office/powerpoint/2010/main" val="1847122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1063870"/>
            <a:ext cx="5887941" cy="3912210"/>
          </a:xfrm>
          <a:prstGeom prst="rect">
            <a:avLst/>
          </a:prstGeom>
        </p:spPr>
      </p:pic>
      <p:sp>
        <p:nvSpPr>
          <p:cNvPr id="3" name="Rectangle 2"/>
          <p:cNvSpPr/>
          <p:nvPr/>
        </p:nvSpPr>
        <p:spPr>
          <a:xfrm>
            <a:off x="3191608" y="1266092"/>
            <a:ext cx="4141177"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73200" y="3121086"/>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1F5D030-6FD3-4FC6-AAF3-B22C2265DA20}" type="slidenum">
              <a:rPr lang="en-US" smtClean="0"/>
              <a:pPr/>
              <a:t>36</a:t>
            </a:fld>
            <a:endParaRPr lang="en-US"/>
          </a:p>
        </p:txBody>
      </p:sp>
    </p:spTree>
    <p:extLst>
      <p:ext uri="{BB962C8B-B14F-4D97-AF65-F5344CB8AC3E}">
        <p14:creationId xmlns:p14="http://schemas.microsoft.com/office/powerpoint/2010/main" val="1562547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1063870"/>
            <a:ext cx="5887941" cy="3912210"/>
          </a:xfrm>
          <a:prstGeom prst="rect">
            <a:avLst/>
          </a:prstGeom>
        </p:spPr>
      </p:pic>
      <p:sp>
        <p:nvSpPr>
          <p:cNvPr id="3" name="Rectangle 2"/>
          <p:cNvSpPr/>
          <p:nvPr/>
        </p:nvSpPr>
        <p:spPr>
          <a:xfrm>
            <a:off x="4632960" y="1235612"/>
            <a:ext cx="269982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73200" y="3121086"/>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1F5D030-6FD3-4FC6-AAF3-B22C2265DA20}" type="slidenum">
              <a:rPr lang="en-US" smtClean="0"/>
              <a:pPr/>
              <a:t>37</a:t>
            </a:fld>
            <a:endParaRPr lang="en-US"/>
          </a:p>
        </p:txBody>
      </p:sp>
    </p:spTree>
    <p:extLst>
      <p:ext uri="{BB962C8B-B14F-4D97-AF65-F5344CB8AC3E}">
        <p14:creationId xmlns:p14="http://schemas.microsoft.com/office/powerpoint/2010/main" val="691362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1063870"/>
            <a:ext cx="5887941" cy="3912210"/>
          </a:xfrm>
          <a:prstGeom prst="rect">
            <a:avLst/>
          </a:prstGeom>
        </p:spPr>
      </p:pic>
      <p:sp>
        <p:nvSpPr>
          <p:cNvPr id="3" name="Rectangle 2"/>
          <p:cNvSpPr/>
          <p:nvPr/>
        </p:nvSpPr>
        <p:spPr>
          <a:xfrm>
            <a:off x="6075680" y="1235612"/>
            <a:ext cx="125710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73200" y="3121086"/>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1F5D030-6FD3-4FC6-AAF3-B22C2265DA20}" type="slidenum">
              <a:rPr lang="en-US" smtClean="0"/>
              <a:pPr/>
              <a:t>38</a:t>
            </a:fld>
            <a:endParaRPr lang="en-US"/>
          </a:p>
        </p:txBody>
      </p:sp>
    </p:spTree>
    <p:extLst>
      <p:ext uri="{BB962C8B-B14F-4D97-AF65-F5344CB8AC3E}">
        <p14:creationId xmlns:p14="http://schemas.microsoft.com/office/powerpoint/2010/main" val="1157913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1063870"/>
            <a:ext cx="5887941" cy="3912210"/>
          </a:xfrm>
          <a:prstGeom prst="rect">
            <a:avLst/>
          </a:prstGeom>
        </p:spPr>
      </p:pic>
      <p:sp>
        <p:nvSpPr>
          <p:cNvPr id="4" name="Rectangle 3"/>
          <p:cNvSpPr/>
          <p:nvPr/>
        </p:nvSpPr>
        <p:spPr>
          <a:xfrm>
            <a:off x="1473200" y="3121086"/>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F5D030-6FD3-4FC6-AAF3-B22C2265DA20}" type="slidenum">
              <a:rPr lang="en-US" smtClean="0"/>
              <a:pPr/>
              <a:t>39</a:t>
            </a:fld>
            <a:endParaRPr lang="en-US"/>
          </a:p>
        </p:txBody>
      </p:sp>
    </p:spTree>
    <p:extLst>
      <p:ext uri="{BB962C8B-B14F-4D97-AF65-F5344CB8AC3E}">
        <p14:creationId xmlns:p14="http://schemas.microsoft.com/office/powerpoint/2010/main" val="377827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549" y="1420129"/>
            <a:ext cx="5785339" cy="1754326"/>
          </a:xfrm>
          <a:prstGeom prst="rect">
            <a:avLst/>
          </a:prstGeom>
          <a:noFill/>
        </p:spPr>
        <p:txBody>
          <a:bodyPr wrap="square" rtlCol="0">
            <a:spAutoFit/>
          </a:bodyPr>
          <a:lstStyle/>
          <a:p>
            <a:pPr algn="r"/>
            <a:r>
              <a:rPr lang="en-US" sz="3600" b="1" dirty="0"/>
              <a:t>Some table talk:</a:t>
            </a:r>
          </a:p>
          <a:p>
            <a:pPr algn="r"/>
            <a:endParaRPr lang="en-US" sz="3600" dirty="0"/>
          </a:p>
          <a:p>
            <a:pPr algn="r"/>
            <a:r>
              <a:rPr lang="en-US" sz="3600" dirty="0"/>
              <a:t>What’s your earliest memory?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29" y="340746"/>
            <a:ext cx="3111745" cy="2019300"/>
          </a:xfrm>
          <a:prstGeom prst="rect">
            <a:avLst/>
          </a:prstGeom>
        </p:spPr>
      </p:pic>
      <p:sp>
        <p:nvSpPr>
          <p:cNvPr id="4" name="TextBox 3"/>
          <p:cNvSpPr txBox="1"/>
          <p:nvPr/>
        </p:nvSpPr>
        <p:spPr>
          <a:xfrm>
            <a:off x="608260" y="3316766"/>
            <a:ext cx="7956345" cy="2862322"/>
          </a:xfrm>
          <a:prstGeom prst="rect">
            <a:avLst/>
          </a:prstGeom>
          <a:noFill/>
        </p:spPr>
        <p:txBody>
          <a:bodyPr wrap="none" rtlCol="0">
            <a:spAutoFit/>
          </a:bodyPr>
          <a:lstStyle/>
          <a:p>
            <a:r>
              <a:rPr lang="en-US" sz="3600" i="1" dirty="0"/>
              <a:t>Did anyone cite a non-narrative example?</a:t>
            </a:r>
          </a:p>
          <a:p>
            <a:r>
              <a:rPr lang="en-US" sz="3600" i="1" dirty="0"/>
              <a:t>				Three good candidates:</a:t>
            </a:r>
          </a:p>
          <a:p>
            <a:pPr marL="2400300" lvl="4" indent="-571500">
              <a:buFont typeface="Arial" panose="020B0604020202020204" pitchFamily="34" charset="0"/>
              <a:buChar char="•"/>
            </a:pPr>
            <a:r>
              <a:rPr lang="en-US" sz="3600" i="1" dirty="0"/>
              <a:t>Your mother’s scent</a:t>
            </a:r>
          </a:p>
          <a:p>
            <a:pPr marL="2400300" lvl="4" indent="-571500">
              <a:buFont typeface="Arial" panose="020B0604020202020204" pitchFamily="34" charset="0"/>
              <a:buChar char="•"/>
            </a:pPr>
            <a:r>
              <a:rPr lang="en-US" sz="3600" i="1" dirty="0"/>
              <a:t>Your accent</a:t>
            </a:r>
          </a:p>
          <a:p>
            <a:pPr marL="2400300" lvl="4" indent="-571500">
              <a:buFont typeface="Arial" panose="020B0604020202020204" pitchFamily="34" charset="0"/>
              <a:buChar char="•"/>
            </a:pPr>
            <a:r>
              <a:rPr lang="en-US" sz="3600" i="1" dirty="0"/>
              <a:t>Remembering how to walk</a:t>
            </a:r>
          </a:p>
        </p:txBody>
      </p:sp>
      <p:sp>
        <p:nvSpPr>
          <p:cNvPr id="5" name="Slide Number Placeholder 4"/>
          <p:cNvSpPr>
            <a:spLocks noGrp="1"/>
          </p:cNvSpPr>
          <p:nvPr>
            <p:ph type="sldNum" sz="quarter" idx="12"/>
          </p:nvPr>
        </p:nvSpPr>
        <p:spPr/>
        <p:txBody>
          <a:bodyPr/>
          <a:lstStyle/>
          <a:p>
            <a:fld id="{01F5D030-6FD3-4FC6-AAF3-B22C2265DA20}" type="slidenum">
              <a:rPr lang="en-US" smtClean="0"/>
              <a:pPr/>
              <a:t>4</a:t>
            </a:fld>
            <a:endParaRPr lang="en-US"/>
          </a:p>
        </p:txBody>
      </p:sp>
    </p:spTree>
    <p:extLst>
      <p:ext uri="{BB962C8B-B14F-4D97-AF65-F5344CB8AC3E}">
        <p14:creationId xmlns:p14="http://schemas.microsoft.com/office/powerpoint/2010/main" val="654340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368" y="1477109"/>
            <a:ext cx="5965544" cy="2062103"/>
          </a:xfrm>
          <a:prstGeom prst="rect">
            <a:avLst/>
          </a:prstGeom>
          <a:noFill/>
        </p:spPr>
        <p:txBody>
          <a:bodyPr wrap="none" rtlCol="0">
            <a:spAutoFit/>
          </a:bodyPr>
          <a:lstStyle/>
          <a:p>
            <a:r>
              <a:rPr lang="en-US" sz="3200" dirty="0"/>
              <a:t>Okay, next group:</a:t>
            </a:r>
          </a:p>
          <a:p>
            <a:endParaRPr lang="en-US" sz="3200" dirty="0"/>
          </a:p>
          <a:p>
            <a:r>
              <a:rPr lang="en-US" sz="3200" dirty="0"/>
              <a:t>Group A, look away.</a:t>
            </a:r>
          </a:p>
          <a:p>
            <a:r>
              <a:rPr lang="en-US" sz="3200" dirty="0"/>
              <a:t>Group B, follow the next few slides</a:t>
            </a:r>
          </a:p>
        </p:txBody>
      </p:sp>
      <p:sp>
        <p:nvSpPr>
          <p:cNvPr id="3" name="Slide Number Placeholder 2"/>
          <p:cNvSpPr>
            <a:spLocks noGrp="1"/>
          </p:cNvSpPr>
          <p:nvPr>
            <p:ph type="sldNum" sz="quarter" idx="12"/>
          </p:nvPr>
        </p:nvSpPr>
        <p:spPr/>
        <p:txBody>
          <a:bodyPr/>
          <a:lstStyle/>
          <a:p>
            <a:fld id="{01F5D030-6FD3-4FC6-AAF3-B22C2265DA20}" type="slidenum">
              <a:rPr lang="en-US" smtClean="0"/>
              <a:pPr/>
              <a:t>40</a:t>
            </a:fld>
            <a:endParaRPr lang="en-US"/>
          </a:p>
        </p:txBody>
      </p:sp>
    </p:spTree>
    <p:extLst>
      <p:ext uri="{BB962C8B-B14F-4D97-AF65-F5344CB8AC3E}">
        <p14:creationId xmlns:p14="http://schemas.microsoft.com/office/powerpoint/2010/main" val="62887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423790"/>
            <a:ext cx="5887941" cy="3912210"/>
          </a:xfrm>
          <a:prstGeom prst="rect">
            <a:avLst/>
          </a:prstGeom>
        </p:spPr>
      </p:pic>
      <p:sp>
        <p:nvSpPr>
          <p:cNvPr id="4" name="Rectangle 3"/>
          <p:cNvSpPr/>
          <p:nvPr/>
        </p:nvSpPr>
        <p:spPr>
          <a:xfrm>
            <a:off x="1628065" y="779695"/>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03709" y="2735800"/>
            <a:ext cx="4141177"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F5D030-6FD3-4FC6-AAF3-B22C2265DA20}" type="slidenum">
              <a:rPr lang="en-US" smtClean="0"/>
              <a:pPr/>
              <a:t>41</a:t>
            </a:fld>
            <a:endParaRPr lang="en-US"/>
          </a:p>
        </p:txBody>
      </p:sp>
    </p:spTree>
    <p:extLst>
      <p:ext uri="{BB962C8B-B14F-4D97-AF65-F5344CB8AC3E}">
        <p14:creationId xmlns:p14="http://schemas.microsoft.com/office/powerpoint/2010/main" val="3508108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423790"/>
            <a:ext cx="5887941" cy="3912210"/>
          </a:xfrm>
          <a:prstGeom prst="rect">
            <a:avLst/>
          </a:prstGeom>
        </p:spPr>
      </p:pic>
      <p:sp>
        <p:nvSpPr>
          <p:cNvPr id="4" name="Rectangle 3"/>
          <p:cNvSpPr/>
          <p:nvPr/>
        </p:nvSpPr>
        <p:spPr>
          <a:xfrm>
            <a:off x="1628065" y="779695"/>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02480" y="2735800"/>
            <a:ext cx="2842406"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F5D030-6FD3-4FC6-AAF3-B22C2265DA20}" type="slidenum">
              <a:rPr lang="en-US" smtClean="0"/>
              <a:pPr/>
              <a:t>42</a:t>
            </a:fld>
            <a:endParaRPr lang="en-US"/>
          </a:p>
        </p:txBody>
      </p:sp>
    </p:spTree>
    <p:extLst>
      <p:ext uri="{BB962C8B-B14F-4D97-AF65-F5344CB8AC3E}">
        <p14:creationId xmlns:p14="http://schemas.microsoft.com/office/powerpoint/2010/main" val="2751371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423790"/>
            <a:ext cx="5887941" cy="3912210"/>
          </a:xfrm>
          <a:prstGeom prst="rect">
            <a:avLst/>
          </a:prstGeom>
        </p:spPr>
      </p:pic>
      <p:sp>
        <p:nvSpPr>
          <p:cNvPr id="4" name="Rectangle 3"/>
          <p:cNvSpPr/>
          <p:nvPr/>
        </p:nvSpPr>
        <p:spPr>
          <a:xfrm>
            <a:off x="1628065" y="779695"/>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35040" y="2735800"/>
            <a:ext cx="1409846"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F5D030-6FD3-4FC6-AAF3-B22C2265DA20}" type="slidenum">
              <a:rPr lang="en-US" smtClean="0"/>
              <a:pPr/>
              <a:t>43</a:t>
            </a:fld>
            <a:endParaRPr lang="en-US"/>
          </a:p>
        </p:txBody>
      </p:sp>
    </p:spTree>
    <p:extLst>
      <p:ext uri="{BB962C8B-B14F-4D97-AF65-F5344CB8AC3E}">
        <p14:creationId xmlns:p14="http://schemas.microsoft.com/office/powerpoint/2010/main" val="3810343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423790"/>
            <a:ext cx="5887941" cy="3912210"/>
          </a:xfrm>
          <a:prstGeom prst="rect">
            <a:avLst/>
          </a:prstGeom>
        </p:spPr>
      </p:pic>
      <p:sp>
        <p:nvSpPr>
          <p:cNvPr id="4" name="Rectangle 3"/>
          <p:cNvSpPr/>
          <p:nvPr/>
        </p:nvSpPr>
        <p:spPr>
          <a:xfrm>
            <a:off x="1628065" y="779695"/>
            <a:ext cx="626598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F5D030-6FD3-4FC6-AAF3-B22C2265DA20}" type="slidenum">
              <a:rPr lang="en-US" smtClean="0"/>
              <a:pPr/>
              <a:t>44</a:t>
            </a:fld>
            <a:endParaRPr lang="en-US"/>
          </a:p>
        </p:txBody>
      </p:sp>
    </p:spTree>
    <p:extLst>
      <p:ext uri="{BB962C8B-B14F-4D97-AF65-F5344CB8AC3E}">
        <p14:creationId xmlns:p14="http://schemas.microsoft.com/office/powerpoint/2010/main" val="2153820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557080"/>
            <a:ext cx="5887941" cy="3912210"/>
          </a:xfrm>
          <a:prstGeom prst="rect">
            <a:avLst/>
          </a:prstGeom>
        </p:spPr>
      </p:pic>
      <p:sp>
        <p:nvSpPr>
          <p:cNvPr id="3" name="TextBox 2"/>
          <p:cNvSpPr txBox="1"/>
          <p:nvPr/>
        </p:nvSpPr>
        <p:spPr>
          <a:xfrm>
            <a:off x="895254" y="726083"/>
            <a:ext cx="4149968" cy="830997"/>
          </a:xfrm>
          <a:prstGeom prst="rect">
            <a:avLst/>
          </a:prstGeom>
          <a:noFill/>
        </p:spPr>
        <p:txBody>
          <a:bodyPr wrap="square" rtlCol="0">
            <a:spAutoFit/>
          </a:bodyPr>
          <a:lstStyle/>
          <a:p>
            <a:r>
              <a:rPr lang="en-US" sz="2400" dirty="0"/>
              <a:t>Now please tell someone in the other group what this figure is:</a:t>
            </a:r>
          </a:p>
        </p:txBody>
      </p:sp>
      <p:sp>
        <p:nvSpPr>
          <p:cNvPr id="5" name="Rectangle 4"/>
          <p:cNvSpPr/>
          <p:nvPr/>
        </p:nvSpPr>
        <p:spPr>
          <a:xfrm>
            <a:off x="243840" y="1770745"/>
            <a:ext cx="4338320" cy="348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1F5D030-6FD3-4FC6-AAF3-B22C2265DA20}" type="slidenum">
              <a:rPr lang="en-US" smtClean="0"/>
              <a:pPr/>
              <a:t>45</a:t>
            </a:fld>
            <a:endParaRPr lang="en-US"/>
          </a:p>
        </p:txBody>
      </p:sp>
    </p:spTree>
    <p:extLst>
      <p:ext uri="{BB962C8B-B14F-4D97-AF65-F5344CB8AC3E}">
        <p14:creationId xmlns:p14="http://schemas.microsoft.com/office/powerpoint/2010/main" val="1650966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1063870"/>
            <a:ext cx="5887941" cy="3912210"/>
          </a:xfrm>
          <a:prstGeom prst="rect">
            <a:avLst/>
          </a:prstGeom>
        </p:spPr>
      </p:pic>
      <p:sp>
        <p:nvSpPr>
          <p:cNvPr id="3" name="Slide Number Placeholder 2"/>
          <p:cNvSpPr>
            <a:spLocks noGrp="1"/>
          </p:cNvSpPr>
          <p:nvPr>
            <p:ph type="sldNum" sz="quarter" idx="12"/>
          </p:nvPr>
        </p:nvSpPr>
        <p:spPr/>
        <p:txBody>
          <a:bodyPr/>
          <a:lstStyle/>
          <a:p>
            <a:fld id="{01F5D030-6FD3-4FC6-AAF3-B22C2265DA20}" type="slidenum">
              <a:rPr lang="en-US" smtClean="0"/>
              <a:pPr/>
              <a:t>46</a:t>
            </a:fld>
            <a:endParaRPr lang="en-US"/>
          </a:p>
        </p:txBody>
      </p:sp>
    </p:spTree>
    <p:extLst>
      <p:ext uri="{BB962C8B-B14F-4D97-AF65-F5344CB8AC3E}">
        <p14:creationId xmlns:p14="http://schemas.microsoft.com/office/powerpoint/2010/main" val="2411991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941" y="4519020"/>
            <a:ext cx="6893169" cy="1446550"/>
          </a:xfrm>
          <a:prstGeom prst="rect">
            <a:avLst/>
          </a:prstGeom>
          <a:noFill/>
        </p:spPr>
        <p:txBody>
          <a:bodyPr wrap="square" rtlCol="0">
            <a:spAutoFit/>
          </a:bodyPr>
          <a:lstStyle/>
          <a:p>
            <a:r>
              <a:rPr lang="en-US" sz="2200" dirty="0"/>
              <a:t>Now you can see the power of perceptual sets and how we can be set up to perceive and remember the same or similar content and information in different ways—and then get into pointless arguments.</a:t>
            </a:r>
          </a:p>
        </p:txBody>
      </p:sp>
      <p:sp>
        <p:nvSpPr>
          <p:cNvPr id="4" name="TextBox 3"/>
          <p:cNvSpPr txBox="1"/>
          <p:nvPr/>
        </p:nvSpPr>
        <p:spPr>
          <a:xfrm>
            <a:off x="1192941" y="474785"/>
            <a:ext cx="6360190" cy="769441"/>
          </a:xfrm>
          <a:prstGeom prst="rect">
            <a:avLst/>
          </a:prstGeom>
          <a:noFill/>
        </p:spPr>
        <p:txBody>
          <a:bodyPr wrap="square" rtlCol="0">
            <a:spAutoFit/>
          </a:bodyPr>
          <a:lstStyle/>
          <a:p>
            <a:r>
              <a:rPr lang="en-US" sz="2200" dirty="0"/>
              <a:t>This is just a cartoon.  What if the issue is political, personal, theological, or financial?</a:t>
            </a:r>
          </a:p>
        </p:txBody>
      </p:sp>
      <p:pic>
        <p:nvPicPr>
          <p:cNvPr id="3" name="Picture 2"/>
          <p:cNvPicPr>
            <a:picLocks noChangeAspect="1"/>
          </p:cNvPicPr>
          <p:nvPr/>
        </p:nvPicPr>
        <p:blipFill>
          <a:blip r:embed="rId2" cstate="print"/>
          <a:stretch>
            <a:fillRect/>
          </a:stretch>
        </p:blipFill>
        <p:spPr>
          <a:xfrm>
            <a:off x="1720963" y="1169713"/>
            <a:ext cx="5040763" cy="3349307"/>
          </a:xfrm>
          <a:prstGeom prst="rect">
            <a:avLst/>
          </a:prstGeom>
        </p:spPr>
      </p:pic>
      <p:sp>
        <p:nvSpPr>
          <p:cNvPr id="5" name="Slide Number Placeholder 4"/>
          <p:cNvSpPr>
            <a:spLocks noGrp="1"/>
          </p:cNvSpPr>
          <p:nvPr>
            <p:ph type="sldNum" sz="quarter" idx="12"/>
          </p:nvPr>
        </p:nvSpPr>
        <p:spPr/>
        <p:txBody>
          <a:bodyPr/>
          <a:lstStyle/>
          <a:p>
            <a:fld id="{01F5D030-6FD3-4FC6-AAF3-B22C2265DA20}" type="slidenum">
              <a:rPr lang="en-US" smtClean="0"/>
              <a:pPr/>
              <a:t>47</a:t>
            </a:fld>
            <a:endParaRPr lang="en-US"/>
          </a:p>
        </p:txBody>
      </p:sp>
    </p:spTree>
    <p:extLst>
      <p:ext uri="{BB962C8B-B14F-4D97-AF65-F5344CB8AC3E}">
        <p14:creationId xmlns:p14="http://schemas.microsoft.com/office/powerpoint/2010/main" val="3495265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56945" y="1063870"/>
            <a:ext cx="5887941" cy="3912210"/>
          </a:xfrm>
          <a:prstGeom prst="rect">
            <a:avLst/>
          </a:prstGeom>
        </p:spPr>
      </p:pic>
      <p:sp>
        <p:nvSpPr>
          <p:cNvPr id="3" name="Slide Number Placeholder 2"/>
          <p:cNvSpPr>
            <a:spLocks noGrp="1"/>
          </p:cNvSpPr>
          <p:nvPr>
            <p:ph type="sldNum" sz="quarter" idx="12"/>
          </p:nvPr>
        </p:nvSpPr>
        <p:spPr/>
        <p:txBody>
          <a:bodyPr/>
          <a:lstStyle/>
          <a:p>
            <a:fld id="{01F5D030-6FD3-4FC6-AAF3-B22C2265DA20}" type="slidenum">
              <a:rPr lang="en-US" smtClean="0"/>
              <a:pPr/>
              <a:t>48</a:t>
            </a:fld>
            <a:endParaRPr lang="en-US"/>
          </a:p>
        </p:txBody>
      </p:sp>
      <p:sp>
        <p:nvSpPr>
          <p:cNvPr id="4" name="TextBox 3"/>
          <p:cNvSpPr txBox="1"/>
          <p:nvPr/>
        </p:nvSpPr>
        <p:spPr>
          <a:xfrm>
            <a:off x="2611315" y="694538"/>
            <a:ext cx="3577198" cy="369332"/>
          </a:xfrm>
          <a:prstGeom prst="rect">
            <a:avLst/>
          </a:prstGeom>
          <a:noFill/>
        </p:spPr>
        <p:txBody>
          <a:bodyPr wrap="none" rtlCol="0">
            <a:spAutoFit/>
          </a:bodyPr>
          <a:lstStyle/>
          <a:p>
            <a:r>
              <a:rPr lang="en-US" dirty="0"/>
              <a:t>Saved as an extra master if needed.</a:t>
            </a:r>
          </a:p>
        </p:txBody>
      </p:sp>
    </p:spTree>
    <p:extLst>
      <p:ext uri="{BB962C8B-B14F-4D97-AF65-F5344CB8AC3E}">
        <p14:creationId xmlns:p14="http://schemas.microsoft.com/office/powerpoint/2010/main" val="366818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24" y="187180"/>
            <a:ext cx="8316686" cy="6586418"/>
          </a:xfrm>
          <a:prstGeom prst="rect">
            <a:avLst/>
          </a:prstGeom>
          <a:noFill/>
        </p:spPr>
        <p:txBody>
          <a:bodyPr wrap="square" rtlCol="0">
            <a:spAutoFit/>
          </a:bodyPr>
          <a:lstStyle/>
          <a:p>
            <a:r>
              <a:rPr lang="en-US" sz="2400" b="1" dirty="0"/>
              <a:t>Some Teaser Questions</a:t>
            </a:r>
          </a:p>
          <a:p>
            <a:pPr marL="457200" indent="-457200">
              <a:buAutoNum type="arabicPeriod"/>
            </a:pPr>
            <a:endParaRPr lang="en-US" sz="2000" dirty="0"/>
          </a:p>
          <a:p>
            <a:pPr marL="457200" indent="-457200">
              <a:buFontTx/>
              <a:buAutoNum type="arabicPeriod"/>
            </a:pPr>
            <a:r>
              <a:rPr lang="en-US" sz="2000" dirty="0"/>
              <a:t>T  ?  F	Memory is learning that persists over time, that is, content 			that has been acquired, stored, and can be retrieved.</a:t>
            </a:r>
          </a:p>
          <a:p>
            <a:pPr marL="457200" indent="-457200">
              <a:buAutoNum type="arabicPeriod"/>
            </a:pPr>
            <a:r>
              <a:rPr lang="en-US" sz="2000" dirty="0"/>
              <a:t>T  ?  F	Millions of people among us can learn and remember 20 				new vocabulary words per day without even trying.</a:t>
            </a:r>
          </a:p>
          <a:p>
            <a:pPr marL="457200" indent="-457200">
              <a:buFontTx/>
              <a:buAutoNum type="arabicPeriod"/>
            </a:pPr>
            <a:r>
              <a:rPr lang="en-US" sz="2000" dirty="0"/>
              <a:t>T  ?  F	Some anesthetics work not so much by blocking discomfort 			but by blocking the memory of that discomfort.</a:t>
            </a:r>
          </a:p>
          <a:p>
            <a:pPr marL="457200" indent="-457200">
              <a:buFontTx/>
              <a:buAutoNum type="arabicPeriod"/>
            </a:pPr>
            <a:r>
              <a:rPr lang="en-US" sz="2000" dirty="0"/>
              <a:t>T  ?  F	“There comes a time when for every addition of knowledge, you 		forget something you knew before.” 	 – Sherlock Holmes</a:t>
            </a:r>
          </a:p>
          <a:p>
            <a:pPr marL="457200" indent="-457200">
              <a:buFontTx/>
              <a:buAutoNum type="arabicPeriod"/>
            </a:pPr>
            <a:r>
              <a:rPr lang="en-US" sz="2000" dirty="0"/>
              <a:t>T  ?  F	Big Pharma is investing in memory-altering drugs that can block 		selected memories and that can enhance overall memory.</a:t>
            </a:r>
          </a:p>
          <a:p>
            <a:pPr marL="457200" indent="-457200">
              <a:buFontTx/>
              <a:buAutoNum type="arabicPeriod"/>
            </a:pPr>
            <a:r>
              <a:rPr lang="en-US" sz="2000" dirty="0"/>
              <a:t>T  ?  F	Because of our acute facial recognition neural processing, eye-		witness accounts in the courtroom are highly reliable.</a:t>
            </a:r>
          </a:p>
          <a:p>
            <a:pPr marL="457200" indent="-457200">
              <a:buFontTx/>
              <a:buAutoNum type="arabicPeriod"/>
            </a:pPr>
            <a:r>
              <a:rPr lang="en-US" sz="2000" dirty="0"/>
              <a:t>T  ?  F	“Photographic memory” remains a vague and unsubstantiated 		concept among neuro-scientists.</a:t>
            </a:r>
          </a:p>
          <a:p>
            <a:pPr marL="457200" indent="-457200">
              <a:buAutoNum type="arabicPeriod"/>
            </a:pPr>
            <a:r>
              <a:rPr lang="en-US" sz="2000" dirty="0"/>
              <a:t>T  ?  F	Important “flashbulb” memories (9/11) are highly accurate 			because they are so vivid.</a:t>
            </a:r>
          </a:p>
          <a:p>
            <a:pPr marL="457200" indent="-457200">
              <a:buFontTx/>
              <a:buAutoNum type="arabicPeriod"/>
            </a:pPr>
            <a:r>
              <a:rPr lang="en-US" sz="2000" dirty="0"/>
              <a:t>T  ?  F	Even God has a bad memory: he forgets our sins, and this leads 		to a miscarriage of justice.</a:t>
            </a:r>
          </a:p>
          <a:p>
            <a:endParaRPr lang="en-US" dirty="0"/>
          </a:p>
        </p:txBody>
      </p:sp>
      <p:sp>
        <p:nvSpPr>
          <p:cNvPr id="3" name="Slide Number Placeholder 2"/>
          <p:cNvSpPr>
            <a:spLocks noGrp="1"/>
          </p:cNvSpPr>
          <p:nvPr>
            <p:ph type="sldNum" sz="quarter" idx="12"/>
          </p:nvPr>
        </p:nvSpPr>
        <p:spPr/>
        <p:txBody>
          <a:bodyPr/>
          <a:lstStyle/>
          <a:p>
            <a:fld id="{01F5D030-6FD3-4FC6-AAF3-B22C2265DA20}" type="slidenum">
              <a:rPr lang="en-US" smtClean="0"/>
              <a:pPr/>
              <a:t>5</a:t>
            </a:fld>
            <a:endParaRPr lang="en-US"/>
          </a:p>
        </p:txBody>
      </p:sp>
    </p:spTree>
    <p:extLst>
      <p:ext uri="{BB962C8B-B14F-4D97-AF65-F5344CB8AC3E}">
        <p14:creationId xmlns:p14="http://schemas.microsoft.com/office/powerpoint/2010/main" val="95576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24" y="187180"/>
            <a:ext cx="8316686" cy="6586418"/>
          </a:xfrm>
          <a:prstGeom prst="rect">
            <a:avLst/>
          </a:prstGeom>
          <a:noFill/>
        </p:spPr>
        <p:txBody>
          <a:bodyPr wrap="square" rtlCol="0">
            <a:spAutoFit/>
          </a:bodyPr>
          <a:lstStyle/>
          <a:p>
            <a:r>
              <a:rPr lang="en-US" sz="2400" b="1" dirty="0"/>
              <a:t>Some Teaser Questions </a:t>
            </a:r>
          </a:p>
          <a:p>
            <a:pPr marL="457200" indent="-457200">
              <a:buAutoNum type="arabicPeriod"/>
            </a:pPr>
            <a:endParaRPr lang="en-US" sz="2000" dirty="0"/>
          </a:p>
          <a:p>
            <a:pPr marL="457200" indent="-457200">
              <a:buFontTx/>
              <a:buAutoNum type="arabicPeriod"/>
            </a:pPr>
            <a:r>
              <a:rPr lang="en-US" sz="2000" b="1" dirty="0">
                <a:solidFill>
                  <a:srgbClr val="C00000"/>
                </a:solidFill>
              </a:rPr>
              <a:t>T</a:t>
            </a:r>
            <a:r>
              <a:rPr lang="en-US" sz="2000" dirty="0"/>
              <a:t>  ?  F	Memory is learning that persists over time, that is, content 			that has been acquired, stored, and can be retrieved.</a:t>
            </a:r>
          </a:p>
          <a:p>
            <a:pPr marL="457200" indent="-457200">
              <a:buAutoNum type="arabicPeriod"/>
            </a:pPr>
            <a:r>
              <a:rPr lang="en-US" sz="2000" b="1" dirty="0">
                <a:solidFill>
                  <a:srgbClr val="C00000"/>
                </a:solidFill>
              </a:rPr>
              <a:t>T</a:t>
            </a:r>
            <a:r>
              <a:rPr lang="en-US" sz="2000" dirty="0"/>
              <a:t>  ?  F	Millions of people among us can learn and remember 20 				new vocabulary words per day without even trying.</a:t>
            </a:r>
          </a:p>
          <a:p>
            <a:pPr marL="457200" indent="-457200">
              <a:buFontTx/>
              <a:buAutoNum type="arabicPeriod"/>
            </a:pPr>
            <a:r>
              <a:rPr lang="en-US" sz="2000" b="1" dirty="0">
                <a:solidFill>
                  <a:srgbClr val="C00000"/>
                </a:solidFill>
              </a:rPr>
              <a:t>T</a:t>
            </a:r>
            <a:r>
              <a:rPr lang="en-US" sz="2000" dirty="0"/>
              <a:t>  ?  F	Some anesthetics work not so much by blocking discomfort 			but by blocking the memory of that discomfort.</a:t>
            </a:r>
          </a:p>
          <a:p>
            <a:pPr marL="457200" indent="-457200">
              <a:buFontTx/>
              <a:buAutoNum type="arabicPeriod"/>
            </a:pPr>
            <a:r>
              <a:rPr lang="en-US" sz="2000" dirty="0"/>
              <a:t>T  ?  </a:t>
            </a:r>
            <a:r>
              <a:rPr lang="en-US" sz="2000" b="1" dirty="0">
                <a:solidFill>
                  <a:srgbClr val="C00000"/>
                </a:solidFill>
              </a:rPr>
              <a:t>F</a:t>
            </a:r>
            <a:r>
              <a:rPr lang="en-US" sz="2000" dirty="0"/>
              <a:t>	“There comes a time when for every addition of knowledge, you 		forget something you knew before.” 	 – Sherlock Holmes</a:t>
            </a:r>
          </a:p>
          <a:p>
            <a:pPr marL="457200" indent="-457200">
              <a:buFontTx/>
              <a:buAutoNum type="arabicPeriod"/>
            </a:pPr>
            <a:r>
              <a:rPr lang="en-US" sz="2000" b="1" dirty="0">
                <a:solidFill>
                  <a:srgbClr val="C00000"/>
                </a:solidFill>
              </a:rPr>
              <a:t>T</a:t>
            </a:r>
            <a:r>
              <a:rPr lang="en-US" sz="2000" dirty="0"/>
              <a:t>  ?  F	Big Pharma is investing in memory-altering drugs that can block 		selected memories and that can enhance overall memory.</a:t>
            </a:r>
          </a:p>
          <a:p>
            <a:pPr marL="457200" indent="-457200">
              <a:buFontTx/>
              <a:buAutoNum type="arabicPeriod"/>
            </a:pPr>
            <a:r>
              <a:rPr lang="en-US" sz="2000" dirty="0"/>
              <a:t>T  ?  </a:t>
            </a:r>
            <a:r>
              <a:rPr lang="en-US" sz="2000" b="1" dirty="0">
                <a:solidFill>
                  <a:srgbClr val="C00000"/>
                </a:solidFill>
              </a:rPr>
              <a:t>F</a:t>
            </a:r>
            <a:r>
              <a:rPr lang="en-US" sz="2000" dirty="0"/>
              <a:t>	Because of our acute facial recognition neural processing, eye-		witness accounts in the courtroom are highly reliable.</a:t>
            </a:r>
          </a:p>
          <a:p>
            <a:pPr marL="457200" indent="-457200">
              <a:buFontTx/>
              <a:buAutoNum type="arabicPeriod"/>
            </a:pPr>
            <a:r>
              <a:rPr lang="en-US" sz="2000" b="1" dirty="0">
                <a:solidFill>
                  <a:srgbClr val="C00000"/>
                </a:solidFill>
              </a:rPr>
              <a:t>T</a:t>
            </a:r>
            <a:r>
              <a:rPr lang="en-US" sz="2000" dirty="0"/>
              <a:t>  ?  F	“Photographic memory” remains a vague and unsubstantiated 		concept among neuro-scientists.</a:t>
            </a:r>
          </a:p>
          <a:p>
            <a:pPr marL="457200" indent="-457200">
              <a:buAutoNum type="arabicPeriod"/>
            </a:pPr>
            <a:r>
              <a:rPr lang="en-US" sz="2000" dirty="0"/>
              <a:t>T  ?  </a:t>
            </a:r>
            <a:r>
              <a:rPr lang="en-US" sz="2000" b="1" dirty="0">
                <a:solidFill>
                  <a:srgbClr val="C00000"/>
                </a:solidFill>
              </a:rPr>
              <a:t>F</a:t>
            </a:r>
            <a:r>
              <a:rPr lang="en-US" sz="2000" dirty="0"/>
              <a:t>	Important “flashbulb” memories (9/11) are highly accurate 			because they are so vivid.</a:t>
            </a:r>
          </a:p>
          <a:p>
            <a:pPr marL="457200" indent="-457200">
              <a:buFontTx/>
              <a:buAutoNum type="arabicPeriod"/>
            </a:pPr>
            <a:r>
              <a:rPr lang="en-US" sz="2000" dirty="0"/>
              <a:t>T  ?  </a:t>
            </a:r>
            <a:r>
              <a:rPr lang="en-US" sz="2000" b="1" dirty="0">
                <a:solidFill>
                  <a:srgbClr val="C00000"/>
                </a:solidFill>
              </a:rPr>
              <a:t>F</a:t>
            </a:r>
            <a:r>
              <a:rPr lang="en-US" sz="2000" dirty="0"/>
              <a:t>	Even God has a bad memory: he forgets our sins, and this leads 		to a miscarriage of justice.</a:t>
            </a:r>
          </a:p>
          <a:p>
            <a:endParaRPr lang="en-US" dirty="0"/>
          </a:p>
        </p:txBody>
      </p:sp>
      <p:sp>
        <p:nvSpPr>
          <p:cNvPr id="3" name="Slide Number Placeholder 2"/>
          <p:cNvSpPr>
            <a:spLocks noGrp="1"/>
          </p:cNvSpPr>
          <p:nvPr>
            <p:ph type="sldNum" sz="quarter" idx="12"/>
          </p:nvPr>
        </p:nvSpPr>
        <p:spPr/>
        <p:txBody>
          <a:bodyPr/>
          <a:lstStyle/>
          <a:p>
            <a:fld id="{01F5D030-6FD3-4FC6-AAF3-B22C2265DA20}" type="slidenum">
              <a:rPr lang="en-US" smtClean="0"/>
              <a:pPr/>
              <a:t>6</a:t>
            </a:fld>
            <a:endParaRPr lang="en-US"/>
          </a:p>
        </p:txBody>
      </p:sp>
    </p:spTree>
    <p:extLst>
      <p:ext uri="{BB962C8B-B14F-4D97-AF65-F5344CB8AC3E}">
        <p14:creationId xmlns:p14="http://schemas.microsoft.com/office/powerpoint/2010/main" val="291588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morial at the jordan r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9" y="568790"/>
            <a:ext cx="6405201" cy="3605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972" y="568790"/>
            <a:ext cx="4354285" cy="4401205"/>
          </a:xfrm>
          <a:prstGeom prst="rect">
            <a:avLst/>
          </a:prstGeom>
          <a:solidFill>
            <a:schemeClr val="bg1"/>
          </a:solidFill>
        </p:spPr>
        <p:txBody>
          <a:bodyPr wrap="square" rtlCol="0">
            <a:spAutoFit/>
          </a:bodyPr>
          <a:lstStyle/>
          <a:p>
            <a:r>
              <a:rPr lang="en-US" sz="2000" b="1" dirty="0"/>
              <a:t>The Memorial Stones—Israel Crossing the Jordan River into Canaan</a:t>
            </a:r>
          </a:p>
          <a:p>
            <a:endParaRPr lang="en-US" sz="2000" dirty="0"/>
          </a:p>
          <a:p>
            <a:r>
              <a:rPr lang="en-US" sz="2000" dirty="0"/>
              <a:t>When all the nation had finished passing over the Jordan, the </a:t>
            </a:r>
            <a:r>
              <a:rPr lang="en-US" sz="2000" cap="all" dirty="0"/>
              <a:t>LORD</a:t>
            </a:r>
            <a:r>
              <a:rPr lang="en-US" sz="2000" dirty="0"/>
              <a:t> said to Joshua, Take twelve men from the people, from each tribe a man, and command them, saying, ‘Take twelve stones from here out of the midst of the Jordan, from the very place where the priests’ feet stood firmly, and bring them over with you and lay them down…. </a:t>
            </a:r>
          </a:p>
          <a:p>
            <a:endParaRPr lang="en-US" sz="2000" dirty="0"/>
          </a:p>
        </p:txBody>
      </p:sp>
      <p:sp>
        <p:nvSpPr>
          <p:cNvPr id="3" name="TextBox 2"/>
          <p:cNvSpPr txBox="1"/>
          <p:nvPr/>
        </p:nvSpPr>
        <p:spPr>
          <a:xfrm>
            <a:off x="489857" y="4571998"/>
            <a:ext cx="8429943" cy="1631216"/>
          </a:xfrm>
          <a:prstGeom prst="rect">
            <a:avLst/>
          </a:prstGeom>
          <a:noFill/>
        </p:spPr>
        <p:txBody>
          <a:bodyPr wrap="square" rtlCol="0">
            <a:spAutoFit/>
          </a:bodyPr>
          <a:lstStyle/>
          <a:p>
            <a:r>
              <a:rPr lang="en-US" sz="2000" dirty="0"/>
              <a:t>When your children ask in time to come, ‘What do those stones mean to you?’ then you shall tell them that the waters of the Jordan were cut off before the ark of the covenant of the </a:t>
            </a:r>
            <a:r>
              <a:rPr lang="en-US" sz="2000" cap="all" dirty="0"/>
              <a:t>LORD</a:t>
            </a:r>
            <a:r>
              <a:rPr lang="en-US" sz="2000" dirty="0"/>
              <a:t>. When it passed over the Jordan, the waters of the Jordan were cut off.  </a:t>
            </a:r>
            <a:r>
              <a:rPr lang="en-US" sz="2000" b="1" dirty="0"/>
              <a:t>So these stones shall be to the people of Israel a memorial forever.  </a:t>
            </a:r>
            <a:r>
              <a:rPr lang="en-US" sz="2000" dirty="0"/>
              <a:t>-  Joshua 4:1-7</a:t>
            </a:r>
          </a:p>
        </p:txBody>
      </p:sp>
      <p:sp>
        <p:nvSpPr>
          <p:cNvPr id="5" name="TextBox 4"/>
          <p:cNvSpPr txBox="1"/>
          <p:nvPr/>
        </p:nvSpPr>
        <p:spPr>
          <a:xfrm>
            <a:off x="6090556" y="4164955"/>
            <a:ext cx="1779816" cy="338554"/>
          </a:xfrm>
          <a:prstGeom prst="rect">
            <a:avLst/>
          </a:prstGeom>
          <a:noFill/>
        </p:spPr>
        <p:txBody>
          <a:bodyPr wrap="square" rtlCol="0">
            <a:spAutoFit/>
          </a:bodyPr>
          <a:lstStyle/>
          <a:p>
            <a:r>
              <a:rPr lang="en-US" sz="1600" dirty="0"/>
              <a:t>(not the original!)</a:t>
            </a:r>
          </a:p>
        </p:txBody>
      </p:sp>
      <p:sp>
        <p:nvSpPr>
          <p:cNvPr id="4" name="TextBox 3"/>
          <p:cNvSpPr txBox="1"/>
          <p:nvPr/>
        </p:nvSpPr>
        <p:spPr>
          <a:xfrm>
            <a:off x="5766184" y="6016434"/>
            <a:ext cx="3080657" cy="584775"/>
          </a:xfrm>
          <a:prstGeom prst="rect">
            <a:avLst/>
          </a:prstGeom>
          <a:noFill/>
        </p:spPr>
        <p:txBody>
          <a:bodyPr wrap="square" rtlCol="0">
            <a:spAutoFit/>
          </a:bodyPr>
          <a:lstStyle/>
          <a:p>
            <a:r>
              <a:rPr lang="en-US" sz="1600" dirty="0"/>
              <a:t>Cf. also various other cairns: piles of rocks set up as memorials </a:t>
            </a:r>
          </a:p>
        </p:txBody>
      </p:sp>
      <p:sp>
        <p:nvSpPr>
          <p:cNvPr id="6" name="Slide Number Placeholder 5"/>
          <p:cNvSpPr>
            <a:spLocks noGrp="1"/>
          </p:cNvSpPr>
          <p:nvPr>
            <p:ph type="sldNum" sz="quarter" idx="12"/>
          </p:nvPr>
        </p:nvSpPr>
        <p:spPr/>
        <p:txBody>
          <a:bodyPr/>
          <a:lstStyle/>
          <a:p>
            <a:fld id="{01F5D030-6FD3-4FC6-AAF3-B22C2265DA20}" type="slidenum">
              <a:rPr lang="en-US" smtClean="0"/>
              <a:pPr/>
              <a:t>7</a:t>
            </a:fld>
            <a:endParaRPr lang="en-US"/>
          </a:p>
        </p:txBody>
      </p:sp>
    </p:spTree>
    <p:extLst>
      <p:ext uri="{BB962C8B-B14F-4D97-AF65-F5344CB8AC3E}">
        <p14:creationId xmlns:p14="http://schemas.microsoft.com/office/powerpoint/2010/main" val="14041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6062" y="983251"/>
            <a:ext cx="5995682" cy="3850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5899" y="4833257"/>
            <a:ext cx="2247900" cy="338554"/>
          </a:xfrm>
          <a:prstGeom prst="rect">
            <a:avLst/>
          </a:prstGeom>
          <a:noFill/>
        </p:spPr>
        <p:txBody>
          <a:bodyPr wrap="square" rtlCol="0">
            <a:spAutoFit/>
          </a:bodyPr>
          <a:lstStyle/>
          <a:p>
            <a:r>
              <a:rPr lang="en-US" sz="1600" dirty="0"/>
              <a:t>(not the original!)</a:t>
            </a:r>
          </a:p>
        </p:txBody>
      </p:sp>
      <p:sp>
        <p:nvSpPr>
          <p:cNvPr id="2" name="TextBox 1"/>
          <p:cNvSpPr txBox="1"/>
          <p:nvPr/>
        </p:nvSpPr>
        <p:spPr>
          <a:xfrm>
            <a:off x="544550" y="604922"/>
            <a:ext cx="3156594" cy="5201424"/>
          </a:xfrm>
          <a:prstGeom prst="rect">
            <a:avLst/>
          </a:prstGeom>
          <a:solidFill>
            <a:schemeClr val="bg1"/>
          </a:solidFill>
        </p:spPr>
        <p:txBody>
          <a:bodyPr wrap="square" rtlCol="0">
            <a:spAutoFit/>
          </a:bodyPr>
          <a:lstStyle/>
          <a:p>
            <a:endParaRPr lang="en-US" b="1" dirty="0"/>
          </a:p>
          <a:p>
            <a:r>
              <a:rPr lang="en-US" sz="2000" b="1" dirty="0"/>
              <a:t>The Ebenezer (“stone of help”) Memorial Stone</a:t>
            </a:r>
          </a:p>
          <a:p>
            <a:endParaRPr lang="en-US" sz="2000" b="1" dirty="0"/>
          </a:p>
          <a:p>
            <a:r>
              <a:rPr lang="en-US" sz="2000" dirty="0"/>
              <a:t>Then Samuel took a stone and set it between </a:t>
            </a:r>
            <a:r>
              <a:rPr lang="en-US" sz="2000" dirty="0" err="1"/>
              <a:t>Mizpah</a:t>
            </a:r>
            <a:r>
              <a:rPr lang="en-US" sz="2000" dirty="0"/>
              <a:t> and Shen, and named it Ebenezer, saying, “Thus far the LORD has helped us.” </a:t>
            </a:r>
            <a:r>
              <a:rPr lang="en-US" sz="2000" b="1" dirty="0"/>
              <a:t> </a:t>
            </a:r>
            <a:r>
              <a:rPr lang="en-US" sz="2000" dirty="0"/>
              <a:t>So the Philistines were subdued and they did not come anymore within the border of Israel.   1 Sam 7:12-13</a:t>
            </a:r>
          </a:p>
          <a:p>
            <a:endParaRPr lang="en-US" sz="20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1F5D030-6FD3-4FC6-AAF3-B22C2265DA20}" type="slidenum">
              <a:rPr lang="en-US" smtClean="0"/>
              <a:pPr/>
              <a:t>8</a:t>
            </a:fld>
            <a:endParaRPr lang="en-US"/>
          </a:p>
        </p:txBody>
      </p:sp>
    </p:spTree>
    <p:extLst>
      <p:ext uri="{BB962C8B-B14F-4D97-AF65-F5344CB8AC3E}">
        <p14:creationId xmlns:p14="http://schemas.microsoft.com/office/powerpoint/2010/main" val="292513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4546" y="1204830"/>
            <a:ext cx="7939454" cy="5262979"/>
          </a:xfrm>
          <a:prstGeom prst="rect">
            <a:avLst/>
          </a:prstGeom>
          <a:noFill/>
        </p:spPr>
        <p:txBody>
          <a:bodyPr wrap="square" rtlCol="0">
            <a:spAutoFit/>
          </a:bodyPr>
          <a:lstStyle/>
          <a:p>
            <a:r>
              <a:rPr lang="en-US" sz="2400" dirty="0"/>
              <a:t>Hear this, you who trample on the needy</a:t>
            </a:r>
            <a:br>
              <a:rPr lang="en-US" sz="2400" dirty="0"/>
            </a:br>
            <a:r>
              <a:rPr lang="en-US" sz="2400" dirty="0"/>
              <a:t>and bring the poor of the land to an end,</a:t>
            </a:r>
            <a:br>
              <a:rPr lang="en-US" sz="2400" dirty="0"/>
            </a:br>
            <a:r>
              <a:rPr lang="en-US" sz="2400" dirty="0"/>
              <a:t>saying, “When will the new moon be over,</a:t>
            </a:r>
            <a:br>
              <a:rPr lang="en-US" sz="2400" dirty="0"/>
            </a:br>
            <a:r>
              <a:rPr lang="en-US" sz="2400" dirty="0"/>
              <a:t>that we may sell grain?</a:t>
            </a:r>
            <a:br>
              <a:rPr lang="en-US" sz="2400" dirty="0"/>
            </a:br>
            <a:r>
              <a:rPr lang="en-US" sz="2400" dirty="0"/>
              <a:t>And the Sabbath,</a:t>
            </a:r>
            <a:br>
              <a:rPr lang="en-US" sz="2400" dirty="0"/>
            </a:br>
            <a:r>
              <a:rPr lang="en-US" sz="2400" dirty="0"/>
              <a:t>that we may offer wheat for sale,</a:t>
            </a:r>
            <a:br>
              <a:rPr lang="en-US" sz="2400" dirty="0"/>
            </a:br>
            <a:r>
              <a:rPr lang="en-US" sz="2400" dirty="0"/>
              <a:t>that we may make the container small and the shekel great</a:t>
            </a:r>
            <a:br>
              <a:rPr lang="en-US" sz="2400" dirty="0"/>
            </a:br>
            <a:r>
              <a:rPr lang="en-US" sz="2400" dirty="0"/>
              <a:t>and deal deceitfully with false balances,</a:t>
            </a:r>
            <a:br>
              <a:rPr lang="en-US" sz="2400" dirty="0"/>
            </a:br>
            <a:r>
              <a:rPr lang="en-US" sz="2400" dirty="0"/>
              <a:t>that we may buy the poor for silver</a:t>
            </a:r>
            <a:br>
              <a:rPr lang="en-US" sz="2400" dirty="0"/>
            </a:br>
            <a:r>
              <a:rPr lang="en-US" sz="2400" dirty="0"/>
              <a:t>and the needy for a pair of sandals,</a:t>
            </a:r>
            <a:br>
              <a:rPr lang="en-US" sz="2400" dirty="0"/>
            </a:br>
            <a:r>
              <a:rPr lang="en-US" sz="2400" dirty="0"/>
              <a:t>and sell the chaff of the wheat?”</a:t>
            </a:r>
          </a:p>
          <a:p>
            <a:r>
              <a:rPr lang="en-US" sz="2400" dirty="0"/>
              <a:t>The </a:t>
            </a:r>
            <a:r>
              <a:rPr lang="en-US" sz="2400" cap="all" dirty="0"/>
              <a:t>LORD</a:t>
            </a:r>
            <a:r>
              <a:rPr lang="en-US" sz="2400" dirty="0"/>
              <a:t> has sworn by the pride of Jacob:</a:t>
            </a:r>
            <a:br>
              <a:rPr lang="en-US" sz="2400" dirty="0"/>
            </a:br>
            <a:r>
              <a:rPr lang="en-US" sz="2400" b="1" dirty="0"/>
              <a:t>“Surely I will never forget any of their deeds.”</a:t>
            </a:r>
          </a:p>
          <a:p>
            <a:r>
              <a:rPr lang="en-US" sz="2400" dirty="0"/>
              <a:t>												- Amos 8:4-7</a:t>
            </a:r>
          </a:p>
        </p:txBody>
      </p:sp>
      <p:sp>
        <p:nvSpPr>
          <p:cNvPr id="5" name="TextBox 4"/>
          <p:cNvSpPr txBox="1"/>
          <p:nvPr/>
        </p:nvSpPr>
        <p:spPr>
          <a:xfrm>
            <a:off x="659424" y="250723"/>
            <a:ext cx="6321669" cy="954107"/>
          </a:xfrm>
          <a:prstGeom prst="rect">
            <a:avLst/>
          </a:prstGeom>
          <a:noFill/>
        </p:spPr>
        <p:txBody>
          <a:bodyPr wrap="square" rtlCol="0">
            <a:spAutoFit/>
          </a:bodyPr>
          <a:lstStyle/>
          <a:p>
            <a:r>
              <a:rPr lang="en-US" sz="2800" b="1" dirty="0"/>
              <a:t>Amos addressing Jeroboam II, king of the Northern Kingdom, Israel, c. 750 BC:</a:t>
            </a:r>
            <a:endParaRPr lang="en-US" sz="2800" dirty="0"/>
          </a:p>
        </p:txBody>
      </p:sp>
      <p:sp>
        <p:nvSpPr>
          <p:cNvPr id="2" name="Slide Number Placeholder 1"/>
          <p:cNvSpPr>
            <a:spLocks noGrp="1"/>
          </p:cNvSpPr>
          <p:nvPr>
            <p:ph type="sldNum" sz="quarter" idx="12"/>
          </p:nvPr>
        </p:nvSpPr>
        <p:spPr/>
        <p:txBody>
          <a:bodyPr/>
          <a:lstStyle/>
          <a:p>
            <a:fld id="{01F5D030-6FD3-4FC6-AAF3-B22C2265DA20}" type="slidenum">
              <a:rPr lang="en-US" smtClean="0"/>
              <a:pPr/>
              <a:t>9</a:t>
            </a:fld>
            <a:endParaRPr lang="en-US"/>
          </a:p>
        </p:txBody>
      </p:sp>
    </p:spTree>
    <p:extLst>
      <p:ext uri="{BB962C8B-B14F-4D97-AF65-F5344CB8AC3E}">
        <p14:creationId xmlns:p14="http://schemas.microsoft.com/office/powerpoint/2010/main" val="18080908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2298</TotalTime>
  <Words>1660</Words>
  <Application>Microsoft Office PowerPoint</Application>
  <PresentationFormat>On-screen Show (4:3)</PresentationFormat>
  <Paragraphs>247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Moulds,Russ</dc:creator>
  <cp:lastModifiedBy>Russell</cp:lastModifiedBy>
  <cp:revision>161</cp:revision>
  <cp:lastPrinted>2017-05-10T19:19:53Z</cp:lastPrinted>
  <dcterms:created xsi:type="dcterms:W3CDTF">2017-05-06T12:44:26Z</dcterms:created>
  <dcterms:modified xsi:type="dcterms:W3CDTF">2017-05-14T13:06:46Z</dcterms:modified>
</cp:coreProperties>
</file>